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81" r:id="rId4"/>
    <p:sldId id="282" r:id="rId5"/>
    <p:sldId id="259" r:id="rId6"/>
    <p:sldId id="272" r:id="rId7"/>
    <p:sldId id="280" r:id="rId8"/>
    <p:sldId id="274" r:id="rId9"/>
    <p:sldId id="273" r:id="rId10"/>
    <p:sldId id="279" r:id="rId11"/>
    <p:sldId id="266" r:id="rId12"/>
    <p:sldId id="283" r:id="rId13"/>
    <p:sldId id="284" r:id="rId14"/>
    <p:sldId id="264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470" autoAdjust="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9AEC76A-1EAC-4CB6-93B5-3B7341AE505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523BDD0-A98F-411B-ACDB-43DCD79E1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3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0E4520E-67F2-495F-84B0-78DA5028221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B382A6C-D164-432F-9965-076437DE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2A6C-D164-432F-9965-076437DE13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0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2A6C-D164-432F-9965-076437DE13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2A6C-D164-432F-9965-076437DE13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3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2A6C-D164-432F-9965-076437DE13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3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2A6C-D164-432F-9965-076437DE13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2A6C-D164-432F-9965-076437DE13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2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2A6C-D164-432F-9965-076437DE13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0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2A6C-D164-432F-9965-076437DE13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9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3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4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8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1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7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99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9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3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0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8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79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01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programs/career-develop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o.berkeley.edu/Fund/newfaculty.html" TargetMode="External"/><Relationship Id="rId4" Type="http://schemas.openxmlformats.org/officeDocument/2006/relationships/hyperlink" Target="http://www.nsf.gov/funding/pgm_summ.jsp?pims_id=50321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ya.andrews@ucf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OMBiostats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roquest.libguides.com/pivot" TargetMode="External"/><Relationship Id="rId3" Type="http://schemas.openxmlformats.org/officeDocument/2006/relationships/hyperlink" Target="http://www.grants.gov/" TargetMode="External"/><Relationship Id="rId7" Type="http://schemas.openxmlformats.org/officeDocument/2006/relationships/hyperlink" Target="https://pivot.proques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funding/" TargetMode="External"/><Relationship Id="rId5" Type="http://schemas.openxmlformats.org/officeDocument/2006/relationships/hyperlink" Target="http://grants.nih.gov/funding/index.htm" TargetMode="External"/><Relationship Id="rId4" Type="http://schemas.openxmlformats.org/officeDocument/2006/relationships/hyperlink" Target="http://www.fedbizopps.gov/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philanthropynewsdigest.org/rfps" TargetMode="External"/><Relationship Id="rId7" Type="http://schemas.openxmlformats.org/officeDocument/2006/relationships/hyperlink" Target="https://healthgrants.wordpress.com/2009/07/28/top-100-u-s-foundations-by-total-giv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uidestar.org/search" TargetMode="External"/><Relationship Id="rId5" Type="http://schemas.openxmlformats.org/officeDocument/2006/relationships/hyperlink" Target="https://fdo.foundationcenter.org/?_ga=1.74862864.345050228.1470062254" TargetMode="External"/><Relationship Id="rId4" Type="http://schemas.openxmlformats.org/officeDocument/2006/relationships/hyperlink" Target="http://foundationcenter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525" y="1964221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/>
              <a:t>Funding Your Research and Creative Activities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4157" y="3866701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Presented by Anya Andrews, Ph.D.,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Director of Research Initiatives,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Associate Professor of Medicine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8909" y="612394"/>
            <a:ext cx="8294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Works in Progress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4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Young Investigators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hlinkClick r:id="rId3"/>
              </a:rPr>
              <a:t>NIH Research Career Development K-Awards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  <a:hlinkClick r:id="rId4"/>
              </a:rPr>
              <a:t>NSF CAREER Awards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  <a:hlinkClick r:id="rId5"/>
              </a:rPr>
              <a:t>UC </a:t>
            </a:r>
            <a:r>
              <a:rPr lang="en-US" b="1" dirty="0">
                <a:solidFill>
                  <a:srgbClr val="0070C0"/>
                </a:solidFill>
                <a:hlinkClick r:id="rId5"/>
              </a:rPr>
              <a:t>Berkley Database</a:t>
            </a:r>
            <a:r>
              <a:rPr lang="en-US" b="1" dirty="0">
                <a:hlinkClick r:id="rId5"/>
              </a:rPr>
              <a:t> </a:t>
            </a:r>
            <a:r>
              <a:rPr lang="en-US" dirty="0"/>
              <a:t>of new and young faculty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Recognition of funded Early Career Development grant recipients: faculty may apply to ORC for $10,000 in support of a doctoral student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Research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410" y="4103370"/>
            <a:ext cx="2355473" cy="20764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9080" y="2811780"/>
            <a:ext cx="5897880" cy="2583180"/>
          </a:xfrm>
          <a:prstGeom prst="wedgeRoundRectCallout">
            <a:avLst>
              <a:gd name="adj1" fmla="val -65074"/>
              <a:gd name="adj2" fmla="val 390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smtClean="0"/>
              <a:t>I have a fairly solid idea for a research project but I don’t know what kind of project expenses I should plan for in the grant budget.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46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a Research Project: </a:t>
            </a:r>
            <a:br>
              <a:rPr lang="en-US" dirty="0" smtClean="0"/>
            </a:br>
            <a:r>
              <a:rPr lang="en-US" dirty="0" smtClean="0"/>
              <a:t>Common Project Expenses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493818"/>
            <a:ext cx="10032999" cy="36945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Collaborators/Consultants (internal or external)</a:t>
            </a:r>
          </a:p>
          <a:p>
            <a:r>
              <a:rPr lang="en-US" dirty="0" smtClean="0"/>
              <a:t>Graduate Research Assistants (traditional student assistantship or hourly OPS appointment)</a:t>
            </a:r>
          </a:p>
          <a:p>
            <a:r>
              <a:rPr lang="en-US" dirty="0" smtClean="0"/>
              <a:t>Software, hardware, or other equipment for the study </a:t>
            </a:r>
          </a:p>
          <a:p>
            <a:r>
              <a:rPr lang="en-US" dirty="0" smtClean="0"/>
              <a:t>Consumables</a:t>
            </a:r>
          </a:p>
          <a:p>
            <a:r>
              <a:rPr lang="en-US" dirty="0" smtClean="0"/>
              <a:t>Subscription fees for databases, knowledge bases, scientific and industry reports</a:t>
            </a:r>
          </a:p>
          <a:p>
            <a:r>
              <a:rPr lang="en-US" dirty="0" smtClean="0"/>
              <a:t>Specialty services, e.g., transcription, standardized patients, high-performance computing, and others</a:t>
            </a:r>
            <a:endParaRPr lang="en-US" dirty="0"/>
          </a:p>
          <a:p>
            <a:r>
              <a:rPr lang="en-US" dirty="0" smtClean="0"/>
              <a:t>Research participant incentives</a:t>
            </a:r>
          </a:p>
          <a:p>
            <a:r>
              <a:rPr lang="en-US" dirty="0" smtClean="0"/>
              <a:t>Statistical support</a:t>
            </a:r>
          </a:p>
          <a:p>
            <a:r>
              <a:rPr lang="en-US" dirty="0" smtClean="0"/>
              <a:t>Publication and dissemination costs (scientific meetings, conferences, symposia)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keep the conversation going!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134" y="4555064"/>
            <a:ext cx="10024532" cy="3318936"/>
          </a:xfrm>
        </p:spPr>
        <p:txBody>
          <a:bodyPr/>
          <a:lstStyle/>
          <a:p>
            <a:r>
              <a:rPr lang="en-US" dirty="0" smtClean="0"/>
              <a:t>Suggest topics of interest for future sessions</a:t>
            </a:r>
          </a:p>
          <a:p>
            <a:r>
              <a:rPr lang="en-US" dirty="0" smtClean="0"/>
              <a:t>Reach out if you need help or would like to brainstorm research project ideas</a:t>
            </a:r>
          </a:p>
          <a:p>
            <a:r>
              <a:rPr lang="en-US" dirty="0" smtClean="0"/>
              <a:t>Tell us how we can better meet YOUR needs</a:t>
            </a:r>
          </a:p>
          <a:p>
            <a:endParaRPr lang="en-US" dirty="0"/>
          </a:p>
        </p:txBody>
      </p:sp>
      <p:pic>
        <p:nvPicPr>
          <p:cNvPr id="7" name="Picture 4" descr="Image result for ide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4" y="2429840"/>
            <a:ext cx="5951886" cy="22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8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581" t="5042" r="33009" b="14006"/>
          <a:stretch/>
        </p:blipFill>
        <p:spPr>
          <a:xfrm>
            <a:off x="967409" y="2479738"/>
            <a:ext cx="4346713" cy="3670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455467" y="2617469"/>
            <a:ext cx="6096000" cy="25422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Dr. Anya Andrews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Email: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anya.andrews@ucf.edu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Phone: 407-266-7077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Our website: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4122" y="5351430"/>
            <a:ext cx="641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https://med.ucf.edu/research/research-office/</a:t>
            </a:r>
          </a:p>
        </p:txBody>
      </p:sp>
    </p:spTree>
    <p:extLst>
      <p:ext uri="{BB962C8B-B14F-4D97-AF65-F5344CB8AC3E}">
        <p14:creationId xmlns:p14="http://schemas.microsoft.com/office/powerpoint/2010/main" val="6810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80670" y="3280975"/>
            <a:ext cx="4809063" cy="2708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 Research Office: Leadership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Leadership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04641" y="3159364"/>
            <a:ext cx="4718304" cy="29358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Griffith Parks, Ph.D., Associate Dean for Research, Professor and Director of BSBS </a:t>
            </a:r>
          </a:p>
          <a:p>
            <a:r>
              <a:rPr lang="en-US" dirty="0" smtClean="0"/>
              <a:t>Edward Ross, MD, Assistant Dean for Research, Professor and Chair of Internal Medicine</a:t>
            </a:r>
          </a:p>
          <a:p>
            <a:r>
              <a:rPr lang="en-US" dirty="0" smtClean="0"/>
              <a:t>Anya Andrews, Ph.D., PMP, Director of Research Initiatives, Associate Professor of Medicine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How we can help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3466" y="3403355"/>
            <a:ext cx="5342468" cy="263260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Identify </a:t>
            </a:r>
            <a:r>
              <a:rPr lang="en-US" dirty="0"/>
              <a:t>funding opportunities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project concept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“Seed” funding and scholarship support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esearch collaborator, mentor, partner engagement</a:t>
            </a:r>
            <a:endParaRPr lang="en-US" dirty="0"/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rantsmanship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/>
              <a:t>Proposal review – scientific, technical, editorial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80670" y="3234795"/>
            <a:ext cx="4809063" cy="2708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29798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 Research Office: Research Administration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Research Administrators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Elise Dantuma, MBA, Manager, Contracts and Grants</a:t>
            </a:r>
          </a:p>
          <a:p>
            <a:r>
              <a:rPr lang="en-US" dirty="0" smtClean="0"/>
              <a:t>Melissa Crawford, Contracts </a:t>
            </a:r>
            <a:r>
              <a:rPr lang="en-US" dirty="0"/>
              <a:t>and Grants </a:t>
            </a:r>
            <a:r>
              <a:rPr lang="en-US" dirty="0" smtClean="0"/>
              <a:t>Specialist IV</a:t>
            </a:r>
          </a:p>
          <a:p>
            <a:r>
              <a:rPr lang="en-US" dirty="0" smtClean="0"/>
              <a:t>Janice McFarlane,  Contracts and Grants </a:t>
            </a:r>
            <a:r>
              <a:rPr lang="en-US" dirty="0" smtClean="0"/>
              <a:t>Specialist </a:t>
            </a:r>
            <a:r>
              <a:rPr lang="en-US" dirty="0" smtClean="0"/>
              <a:t>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How we can help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Pre- and post-award management</a:t>
            </a:r>
          </a:p>
          <a:p>
            <a:r>
              <a:rPr lang="en-US" dirty="0" smtClean="0"/>
              <a:t>Grant budget development</a:t>
            </a:r>
          </a:p>
          <a:p>
            <a:r>
              <a:rPr lang="en-US" dirty="0" smtClean="0"/>
              <a:t>Grant application assembly</a:t>
            </a:r>
          </a:p>
          <a:p>
            <a:r>
              <a:rPr lang="en-US" dirty="0" smtClean="0"/>
              <a:t>Research compliance support</a:t>
            </a:r>
          </a:p>
          <a:p>
            <a:r>
              <a:rPr lang="en-US" dirty="0" smtClean="0"/>
              <a:t>Coordination with UCF ORC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7535" y="3234796"/>
            <a:ext cx="4809063" cy="2539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 Research Office: Biostatistics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Biostatisticians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Julia Soulakova, Ph.D., Biostatistician, Associate Professor of Medicine, BSBS</a:t>
            </a:r>
          </a:p>
          <a:p>
            <a:r>
              <a:rPr lang="en-US" dirty="0" smtClean="0"/>
              <a:t>Matthew Robinson, MS, Biostatistician, Assistant in Medicine</a:t>
            </a:r>
          </a:p>
          <a:p>
            <a:r>
              <a:rPr lang="en-US" dirty="0" smtClean="0"/>
              <a:t>Xiang (Shawn) Zhu, MS, Biostatistician, Assistant in Medicine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How we can help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</a:p>
          <a:p>
            <a:r>
              <a:rPr lang="en-US" dirty="0" smtClean="0"/>
              <a:t>Sample size and power analysis</a:t>
            </a:r>
          </a:p>
          <a:p>
            <a:r>
              <a:rPr lang="en-US" dirty="0" smtClean="0"/>
              <a:t>Statistical procedures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Statistical support for grants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50999" y="5875867"/>
            <a:ext cx="994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Biostatistician Service Request: </a:t>
            </a:r>
            <a:r>
              <a:rPr lang="en-US" b="1" dirty="0">
                <a:hlinkClick r:id="rId3"/>
              </a:rPr>
              <a:t>https://tinyurl.com/COMBiostatsForm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3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Opportunities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582" y="4069080"/>
            <a:ext cx="1540357" cy="200120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817620" y="2534031"/>
            <a:ext cx="5977890" cy="2750058"/>
          </a:xfrm>
          <a:prstGeom prst="wedgeEllipseCallout">
            <a:avLst>
              <a:gd name="adj1" fmla="val -65140"/>
              <a:gd name="adj2" fmla="val 406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smtClean="0"/>
              <a:t>I would like to find some relevant research opportunities in my area, but I don’t know where to start.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329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5" y="935951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Federal Funding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6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  <a:hlinkClick r:id="rId3"/>
              </a:rPr>
              <a:t>www.grants.gov</a:t>
            </a:r>
            <a:r>
              <a:rPr lang="en-US" b="1" dirty="0" smtClean="0"/>
              <a:t> </a:t>
            </a:r>
            <a:r>
              <a:rPr lang="en-US" dirty="0" smtClean="0"/>
              <a:t>– a federal grant opportunities search engine</a:t>
            </a:r>
          </a:p>
          <a:p>
            <a:r>
              <a:rPr lang="en-US" b="1" dirty="0" smtClean="0">
                <a:solidFill>
                  <a:srgbClr val="0070C0"/>
                </a:solidFill>
                <a:hlinkClick r:id="rId4"/>
              </a:rPr>
              <a:t>www.fedbizopps.gov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a federal contract opportunities search engine </a:t>
            </a:r>
          </a:p>
          <a:p>
            <a:r>
              <a:rPr lang="en-US" b="1" dirty="0" smtClean="0"/>
              <a:t>National Institutes of Health (NIH) Office of Extramural Research </a:t>
            </a:r>
            <a:r>
              <a:rPr lang="en-US" b="1" dirty="0" smtClean="0">
                <a:solidFill>
                  <a:srgbClr val="0070C0"/>
                </a:solidFill>
                <a:hlinkClick r:id="rId5"/>
              </a:rPr>
              <a:t>http</a:t>
            </a:r>
            <a:r>
              <a:rPr lang="en-US" b="1" dirty="0">
                <a:solidFill>
                  <a:srgbClr val="0070C0"/>
                </a:solidFill>
                <a:hlinkClick r:id="rId5"/>
              </a:rPr>
              <a:t>://</a:t>
            </a:r>
            <a:r>
              <a:rPr lang="en-US" b="1" dirty="0" smtClean="0">
                <a:solidFill>
                  <a:srgbClr val="0070C0"/>
                </a:solidFill>
                <a:hlinkClick r:id="rId5"/>
              </a:rPr>
              <a:t>grants.nih.gov/funding/index.htm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en-US" b="1" dirty="0" smtClean="0"/>
              <a:t>National Science Foundation (NSF) </a:t>
            </a:r>
            <a:r>
              <a:rPr lang="en-US" b="1" dirty="0" smtClean="0">
                <a:hlinkClick r:id="rId6"/>
              </a:rPr>
              <a:t>http</a:t>
            </a:r>
            <a:r>
              <a:rPr lang="en-US" b="1" dirty="0">
                <a:hlinkClick r:id="rId6"/>
              </a:rPr>
              <a:t>://www.nsf.gov/funding</a:t>
            </a:r>
            <a:r>
              <a:rPr lang="en-US" b="1" dirty="0" smtClean="0">
                <a:hlinkClick r:id="rId6"/>
              </a:rPr>
              <a:t>/</a:t>
            </a:r>
            <a:r>
              <a:rPr lang="en-US" b="1" dirty="0" smtClean="0"/>
              <a:t> </a:t>
            </a:r>
          </a:p>
          <a:p>
            <a:r>
              <a:rPr lang="en-US" b="1" dirty="0"/>
              <a:t>Pivot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>
                <a:hlinkClick r:id="rId7"/>
              </a:rPr>
              <a:t>https://pivot.proquest.com</a:t>
            </a:r>
            <a:r>
              <a:rPr lang="en-US" dirty="0"/>
              <a:t>) – a search portal for government and private grant funding sources, including international </a:t>
            </a:r>
            <a:r>
              <a:rPr lang="en-US" dirty="0" smtClean="0"/>
              <a:t>funding sources and collaborators </a:t>
            </a:r>
            <a:r>
              <a:rPr lang="en-US" dirty="0"/>
              <a:t>(</a:t>
            </a:r>
            <a:r>
              <a:rPr lang="en-US" dirty="0" smtClean="0"/>
              <a:t>subscription is paid </a:t>
            </a:r>
            <a:r>
              <a:rPr lang="en-US" dirty="0"/>
              <a:t>by </a:t>
            </a:r>
            <a:r>
              <a:rPr lang="en-US" dirty="0" smtClean="0"/>
              <a:t>UCF)</a:t>
            </a:r>
          </a:p>
          <a:p>
            <a:pPr lvl="1"/>
            <a:r>
              <a:rPr lang="en-US" b="1" dirty="0" err="1" smtClean="0"/>
              <a:t>LibGuide</a:t>
            </a:r>
            <a:r>
              <a:rPr lang="en-US" b="1" dirty="0" smtClean="0"/>
              <a:t> for Pivot</a:t>
            </a:r>
            <a:r>
              <a:rPr lang="en-US" b="1" dirty="0"/>
              <a:t> </a:t>
            </a:r>
            <a:r>
              <a:rPr lang="en-US" dirty="0" smtClean="0"/>
              <a:t>- 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proquest.libguides.com/pivot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 descr="Image result for federal fund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34" y="683923"/>
            <a:ext cx="3263078" cy="18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38" y="972896"/>
            <a:ext cx="9601196" cy="1303867"/>
          </a:xfrm>
        </p:spPr>
        <p:txBody>
          <a:bodyPr/>
          <a:lstStyle/>
          <a:p>
            <a:r>
              <a:rPr lang="en-US" dirty="0" smtClean="0"/>
              <a:t>State of Florida Funding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422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Florida Department of Health </a:t>
            </a:r>
          </a:p>
          <a:p>
            <a:pPr lvl="1"/>
            <a:r>
              <a:rPr lang="en-US" sz="2400" dirty="0" smtClean="0"/>
              <a:t>James &amp; Esther King Biomedical Research Program</a:t>
            </a:r>
          </a:p>
          <a:p>
            <a:pPr lvl="1"/>
            <a:r>
              <a:rPr lang="en-US" sz="2400" dirty="0" smtClean="0"/>
              <a:t>Bankhead-Coley Cancer Research Program</a:t>
            </a:r>
          </a:p>
          <a:p>
            <a:pPr lvl="1"/>
            <a:r>
              <a:rPr lang="en-US" sz="2400" dirty="0" smtClean="0"/>
              <a:t>Ed &amp; Ethel Moore Alzheimer’s Disease Research Program</a:t>
            </a:r>
            <a:endParaRPr lang="en-US" sz="2400" dirty="0"/>
          </a:p>
          <a:p>
            <a:r>
              <a:rPr lang="en-US" b="1" dirty="0" smtClean="0"/>
              <a:t>Department of Children and Families (DCF)</a:t>
            </a:r>
          </a:p>
          <a:p>
            <a:pPr lvl="1"/>
            <a:r>
              <a:rPr lang="en-US" sz="2400" dirty="0" smtClean="0"/>
              <a:t>Prevention Partnership Grants (PPG)</a:t>
            </a:r>
          </a:p>
          <a:p>
            <a:pPr lvl="1"/>
            <a:r>
              <a:rPr lang="en-US" sz="2400" dirty="0" smtClean="0"/>
              <a:t>Homelessness Prevention Grants</a:t>
            </a:r>
          </a:p>
        </p:txBody>
      </p:sp>
      <p:pic>
        <p:nvPicPr>
          <p:cNvPr id="3074" name="Picture 2" descr="Image result for state of flor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74" y="2918690"/>
            <a:ext cx="2014826" cy="20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Funding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756399" cy="358986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  <a:hlinkClick r:id="rId3"/>
              </a:rPr>
              <a:t>Foundation Center’s Philanthropy News Digest</a:t>
            </a:r>
            <a:r>
              <a:rPr lang="en-US" b="1" dirty="0" smtClean="0">
                <a:hlinkClick r:id="rId3"/>
              </a:rPr>
              <a:t> </a:t>
            </a:r>
            <a:r>
              <a:rPr lang="en-US" dirty="0" smtClean="0"/>
              <a:t>– RFPs submitted by grant makers</a:t>
            </a:r>
          </a:p>
          <a:p>
            <a:r>
              <a:rPr lang="en-US" b="1" dirty="0">
                <a:hlinkClick r:id="rId4"/>
              </a:rPr>
              <a:t>Foundation </a:t>
            </a:r>
            <a:r>
              <a:rPr lang="en-US" b="1" dirty="0" smtClean="0">
                <a:hlinkClick r:id="rId4"/>
              </a:rPr>
              <a:t>Center </a:t>
            </a:r>
            <a:r>
              <a:rPr lang="en-US" dirty="0" smtClean="0"/>
              <a:t>– a large portal on philanthropy, offers training, funding info, data, etc.</a:t>
            </a:r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  <a:hlinkClick r:id="rId5"/>
              </a:rPr>
              <a:t>Foundation Directory Online </a:t>
            </a:r>
            <a:r>
              <a:rPr lang="en-US" dirty="0" smtClean="0"/>
              <a:t>–  search for grant makers nationwide</a:t>
            </a:r>
          </a:p>
          <a:p>
            <a:r>
              <a:rPr lang="en-US" b="1" dirty="0" err="1" smtClean="0">
                <a:solidFill>
                  <a:srgbClr val="0070C0"/>
                </a:solidFill>
                <a:hlinkClick r:id="rId6"/>
              </a:rPr>
              <a:t>Guidestar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search for foundations using keywords</a:t>
            </a:r>
          </a:p>
          <a:p>
            <a:r>
              <a:rPr lang="en-US" b="1" dirty="0" smtClean="0">
                <a:solidFill>
                  <a:srgbClr val="0070C0"/>
                </a:solidFill>
                <a:hlinkClick r:id="rId7"/>
              </a:rPr>
              <a:t>Health Grants Information Center</a:t>
            </a:r>
            <a:r>
              <a:rPr lang="en-US" b="1" dirty="0" smtClean="0">
                <a:hlinkClick r:id="rId7"/>
              </a:rPr>
              <a:t> </a:t>
            </a:r>
            <a:r>
              <a:rPr lang="en-US" dirty="0" smtClean="0"/>
              <a:t>– listing of 100 largest U.S. grant making foundations </a:t>
            </a:r>
          </a:p>
        </p:txBody>
      </p:sp>
      <p:pic>
        <p:nvPicPr>
          <p:cNvPr id="4102" name="Picture 6" descr="Image result for philanthr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13566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Grant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74" y="2581563"/>
            <a:ext cx="10265930" cy="33866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Individual COM departments </a:t>
            </a:r>
            <a:r>
              <a:rPr lang="en-US" dirty="0"/>
              <a:t>provide “seed” grants based on funding availability</a:t>
            </a:r>
          </a:p>
          <a:p>
            <a:r>
              <a:rPr lang="en-US" b="1" dirty="0" smtClean="0"/>
              <a:t>COM Internal Seed Grants (available annually)</a:t>
            </a:r>
            <a:r>
              <a:rPr lang="en-US" dirty="0" smtClean="0"/>
              <a:t>: up to $30,000 per project, traditional peer-reviewed proposal process, RFP to be announced in Jan 2020.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UCF Seed Funding Program</a:t>
            </a:r>
            <a:r>
              <a:rPr lang="en-US" dirty="0" smtClean="0"/>
              <a:t> managed </a:t>
            </a:r>
            <a:r>
              <a:rPr lang="en-US" dirty="0"/>
              <a:t>by the Office of Research and </a:t>
            </a:r>
            <a:r>
              <a:rPr lang="en-US" dirty="0" smtClean="0"/>
              <a:t>Commercialization</a:t>
            </a:r>
          </a:p>
          <a:p>
            <a:pPr lvl="1"/>
            <a:r>
              <a:rPr lang="en-US" dirty="0" smtClean="0"/>
              <a:t>Exploratory Research Awards</a:t>
            </a:r>
          </a:p>
          <a:p>
            <a:pPr lvl="1"/>
            <a:r>
              <a:rPr lang="en-US" dirty="0" smtClean="0"/>
              <a:t>Shared Research Facility Usage Award</a:t>
            </a:r>
          </a:p>
          <a:p>
            <a:pPr lvl="1"/>
            <a:r>
              <a:rPr lang="en-US" dirty="0" smtClean="0"/>
              <a:t>Team Building Award</a:t>
            </a:r>
          </a:p>
          <a:p>
            <a:pPr lvl="1"/>
            <a:r>
              <a:rPr lang="en-US" dirty="0" smtClean="0"/>
              <a:t>Interdisciplinary Team Enhancement Award</a:t>
            </a:r>
          </a:p>
          <a:p>
            <a:endParaRPr lang="en-US" dirty="0"/>
          </a:p>
        </p:txBody>
      </p:sp>
      <p:pic>
        <p:nvPicPr>
          <p:cNvPr id="1028" name="Picture 4" descr="Growing Money - Chart In 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47" y="4054760"/>
            <a:ext cx="3870045" cy="21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94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3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70C0"/>
      </a:hlink>
      <a:folHlink>
        <a:srgbClr val="6D6D6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730</Words>
  <Application>Microsoft Office PowerPoint</Application>
  <PresentationFormat>Widescreen</PresentationFormat>
  <Paragraphs>110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 Funding Your Research and Creative Activities</vt:lpstr>
      <vt:lpstr>COM Research Office: Leadership </vt:lpstr>
      <vt:lpstr>COM Research Office: Research Administration</vt:lpstr>
      <vt:lpstr>COM Research Office: Biostatistics </vt:lpstr>
      <vt:lpstr>Exploring Opportunities</vt:lpstr>
      <vt:lpstr>Federal Funding Opportunities</vt:lpstr>
      <vt:lpstr>State of Florida Funding Opportunities</vt:lpstr>
      <vt:lpstr>Private Funding Opportunities</vt:lpstr>
      <vt:lpstr>Internal Grant Opportunities</vt:lpstr>
      <vt:lpstr>Opportunities for Young Investigators</vt:lpstr>
      <vt:lpstr>Planning a Research Project</vt:lpstr>
      <vt:lpstr>Planning a Research Project:  Common Project Expenses</vt:lpstr>
      <vt:lpstr>Let’s keep the conversation going!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Anya Andrews</dc:creator>
  <cp:lastModifiedBy>Anya Andrews</cp:lastModifiedBy>
  <cp:revision>146</cp:revision>
  <cp:lastPrinted>2019-12-11T16:05:15Z</cp:lastPrinted>
  <dcterms:created xsi:type="dcterms:W3CDTF">2015-09-28T14:25:25Z</dcterms:created>
  <dcterms:modified xsi:type="dcterms:W3CDTF">2019-12-11T16:15:03Z</dcterms:modified>
</cp:coreProperties>
</file>