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878" autoAdjust="0"/>
  </p:normalViewPr>
  <p:slideViewPr>
    <p:cSldViewPr snapToGrid="0">
      <p:cViewPr>
        <p:scale>
          <a:sx n="20" d="100"/>
          <a:sy n="20" d="100"/>
        </p:scale>
        <p:origin x="921" y="9"/>
      </p:cViewPr>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nnalisa\Documents\UCF%20COM\MedPACt\EHR%20Fluency%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nnalisa\Documents\UCF%20COM\MedPACt\EHR%20Fluency%20data.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lumMod val="75000"/>
                    <a:lumOff val="25000"/>
                  </a:schemeClr>
                </a:solidFill>
                <a:latin typeface="+mn-lt"/>
                <a:ea typeface="+mn-ea"/>
                <a:cs typeface="+mn-cs"/>
              </a:defRPr>
            </a:pPr>
            <a:r>
              <a:rPr lang="en-US" sz="3200" b="1">
                <a:solidFill>
                  <a:schemeClr val="tx1">
                    <a:lumMod val="75000"/>
                    <a:lumOff val="25000"/>
                  </a:schemeClr>
                </a:solidFill>
              </a:rPr>
              <a:t>Average Chart Accuracy Score</a:t>
            </a:r>
          </a:p>
        </c:rich>
      </c:tx>
      <c:overlay val="0"/>
      <c:spPr>
        <a:noFill/>
        <a:ln>
          <a:noFill/>
        </a:ln>
        <a:effectLst/>
      </c:spPr>
      <c:txPr>
        <a:bodyPr rot="0" spcFirstLastPara="1" vertOverflow="ellipsis" vert="horz" wrap="square" anchor="ctr" anchorCtr="1"/>
        <a:lstStyle/>
        <a:p>
          <a:pPr>
            <a:defRPr sz="3200" b="1" i="0" u="none" strike="noStrike" kern="1200" spc="0" baseline="0">
              <a:solidFill>
                <a:schemeClr val="tx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graphs!$F$34</c:f>
              <c:strCache>
                <c:ptCount val="1"/>
                <c:pt idx="0">
                  <c:v>Average Chart Accuracy score</c:v>
                </c:pt>
              </c:strCache>
            </c:strRef>
          </c:tx>
          <c:spPr>
            <a:solidFill>
              <a:schemeClr val="accent1"/>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1-06BA-43F9-AE01-F8AAEC162A40}"/>
              </c:ext>
            </c:extLst>
          </c:dPt>
          <c:dPt>
            <c:idx val="1"/>
            <c:invertIfNegative val="0"/>
            <c:bubble3D val="0"/>
            <c:spPr>
              <a:solidFill>
                <a:srgbClr val="FFC000"/>
              </a:solidFill>
              <a:ln>
                <a:noFill/>
              </a:ln>
              <a:effectLst/>
            </c:spPr>
            <c:extLst>
              <c:ext xmlns:c16="http://schemas.microsoft.com/office/drawing/2014/chart" uri="{C3380CC4-5D6E-409C-BE32-E72D297353CC}">
                <c16:uniqueId val="{00000003-06BA-43F9-AE01-F8AAEC162A40}"/>
              </c:ext>
            </c:extLst>
          </c:dPt>
          <c:dPt>
            <c:idx val="2"/>
            <c:invertIfNegative val="0"/>
            <c:bubble3D val="0"/>
            <c:spPr>
              <a:solidFill>
                <a:schemeClr val="tx1">
                  <a:lumMod val="65000"/>
                  <a:lumOff val="35000"/>
                </a:schemeClr>
              </a:solidFill>
              <a:ln>
                <a:noFill/>
              </a:ln>
              <a:effectLst/>
            </c:spPr>
            <c:extLst>
              <c:ext xmlns:c16="http://schemas.microsoft.com/office/drawing/2014/chart" uri="{C3380CC4-5D6E-409C-BE32-E72D297353CC}">
                <c16:uniqueId val="{00000005-06BA-43F9-AE01-F8AAEC162A40}"/>
              </c:ext>
            </c:extLst>
          </c:dPt>
          <c:dPt>
            <c:idx val="3"/>
            <c:invertIfNegative val="0"/>
            <c:bubble3D val="0"/>
            <c:spPr>
              <a:solidFill>
                <a:schemeClr val="tx1">
                  <a:lumMod val="65000"/>
                  <a:lumOff val="35000"/>
                </a:schemeClr>
              </a:solidFill>
              <a:ln>
                <a:noFill/>
              </a:ln>
              <a:effectLst/>
            </c:spPr>
            <c:extLst>
              <c:ext xmlns:c16="http://schemas.microsoft.com/office/drawing/2014/chart" uri="{C3380CC4-5D6E-409C-BE32-E72D297353CC}">
                <c16:uniqueId val="{00000007-06BA-43F9-AE01-F8AAEC162A40}"/>
              </c:ext>
            </c:extLst>
          </c:dPt>
          <c:cat>
            <c:multiLvlStrRef>
              <c:f>graphs!$D$35:$E$38</c:f>
              <c:multiLvlStrCache>
                <c:ptCount val="4"/>
                <c:lvl>
                  <c:pt idx="0">
                    <c:v>Feburary</c:v>
                  </c:pt>
                  <c:pt idx="1">
                    <c:v>June</c:v>
                  </c:pt>
                  <c:pt idx="2">
                    <c:v>September</c:v>
                  </c:pt>
                  <c:pt idx="3">
                    <c:v>November </c:v>
                  </c:pt>
                </c:lvl>
                <c:lvl>
                  <c:pt idx="0">
                    <c:v>Lecture-style</c:v>
                  </c:pt>
                  <c:pt idx="2">
                    <c:v>Small-group</c:v>
                  </c:pt>
                </c:lvl>
              </c:multiLvlStrCache>
            </c:multiLvlStrRef>
          </c:cat>
          <c:val>
            <c:numRef>
              <c:f>graphs!$F$35:$F$38</c:f>
              <c:numCache>
                <c:formatCode>General</c:formatCode>
                <c:ptCount val="4"/>
                <c:pt idx="0">
                  <c:v>11.5</c:v>
                </c:pt>
                <c:pt idx="1">
                  <c:v>10.4</c:v>
                </c:pt>
                <c:pt idx="2">
                  <c:v>12.8</c:v>
                </c:pt>
                <c:pt idx="3">
                  <c:v>14.5</c:v>
                </c:pt>
              </c:numCache>
            </c:numRef>
          </c:val>
          <c:extLst>
            <c:ext xmlns:c16="http://schemas.microsoft.com/office/drawing/2014/chart" uri="{C3380CC4-5D6E-409C-BE32-E72D297353CC}">
              <c16:uniqueId val="{00000008-06BA-43F9-AE01-F8AAEC162A40}"/>
            </c:ext>
          </c:extLst>
        </c:ser>
        <c:dLbls>
          <c:showLegendKey val="0"/>
          <c:showVal val="0"/>
          <c:showCatName val="0"/>
          <c:showSerName val="0"/>
          <c:showPercent val="0"/>
          <c:showBubbleSize val="0"/>
        </c:dLbls>
        <c:gapWidth val="219"/>
        <c:overlap val="-27"/>
        <c:axId val="671083104"/>
        <c:axId val="671083760"/>
      </c:barChart>
      <c:catAx>
        <c:axId val="671083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671083760"/>
        <c:crosses val="autoZero"/>
        <c:auto val="1"/>
        <c:lblAlgn val="ctr"/>
        <c:lblOffset val="100"/>
        <c:noMultiLvlLbl val="0"/>
      </c:catAx>
      <c:valAx>
        <c:axId val="671083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71083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lumMod val="75000"/>
                    <a:lumOff val="25000"/>
                  </a:schemeClr>
                </a:solidFill>
                <a:latin typeface="+mn-lt"/>
                <a:ea typeface="+mn-ea"/>
                <a:cs typeface="+mn-cs"/>
              </a:defRPr>
            </a:pPr>
            <a:r>
              <a:rPr lang="en-US" sz="3200" b="1" i="0" baseline="0" dirty="0">
                <a:solidFill>
                  <a:schemeClr val="tx1">
                    <a:lumMod val="75000"/>
                    <a:lumOff val="25000"/>
                  </a:schemeClr>
                </a:solidFill>
                <a:effectLst/>
              </a:rPr>
              <a:t>Chart Accuracy </a:t>
            </a:r>
            <a:r>
              <a:rPr lang="en-US" sz="3200" b="1" i="0" baseline="0">
                <a:solidFill>
                  <a:schemeClr val="tx1">
                    <a:lumMod val="75000"/>
                    <a:lumOff val="25000"/>
                  </a:schemeClr>
                </a:solidFill>
                <a:effectLst/>
              </a:rPr>
              <a:t>Among Categories</a:t>
            </a:r>
            <a:endParaRPr lang="en-US" sz="3200" b="1" dirty="0">
              <a:solidFill>
                <a:schemeClr val="tx1">
                  <a:lumMod val="75000"/>
                  <a:lumOff val="25000"/>
                </a:schemeClr>
              </a:solidFill>
              <a:effectLst/>
            </a:endParaRPr>
          </a:p>
        </c:rich>
      </c:tx>
      <c:overlay val="0"/>
      <c:spPr>
        <a:noFill/>
        <a:ln>
          <a:noFill/>
        </a:ln>
        <a:effectLst/>
      </c:spPr>
      <c:txPr>
        <a:bodyPr rot="0" spcFirstLastPara="1" vertOverflow="ellipsis" vert="horz" wrap="square" anchor="ctr" anchorCtr="1"/>
        <a:lstStyle/>
        <a:p>
          <a:pPr>
            <a:defRPr sz="3200" b="1" i="0" u="none" strike="noStrike" kern="1200" spc="0" baseline="0">
              <a:solidFill>
                <a:schemeClr val="tx1">
                  <a:lumMod val="75000"/>
                  <a:lumOff val="25000"/>
                </a:schemeClr>
              </a:solidFill>
              <a:latin typeface="+mn-lt"/>
              <a:ea typeface="+mn-ea"/>
              <a:cs typeface="+mn-cs"/>
            </a:defRPr>
          </a:pPr>
          <a:endParaRPr lang="en-US"/>
        </a:p>
      </c:txPr>
    </c:title>
    <c:autoTitleDeleted val="0"/>
    <c:plotArea>
      <c:layout>
        <c:manualLayout>
          <c:layoutTarget val="inner"/>
          <c:xMode val="edge"/>
          <c:yMode val="edge"/>
          <c:x val="0.16009096930008987"/>
          <c:y val="3.8231242045589371E-2"/>
          <c:w val="0.81642266871249913"/>
          <c:h val="0.89290446335090945"/>
        </c:manualLayout>
      </c:layout>
      <c:barChart>
        <c:barDir val="bar"/>
        <c:grouping val="clustered"/>
        <c:varyColors val="0"/>
        <c:ser>
          <c:idx val="0"/>
          <c:order val="0"/>
          <c:tx>
            <c:strRef>
              <c:f>graphs!$H$14</c:f>
              <c:strCache>
                <c:ptCount val="1"/>
                <c:pt idx="0">
                  <c:v>Lecture-style</c:v>
                </c:pt>
              </c:strCache>
            </c:strRef>
          </c:tx>
          <c:spPr>
            <a:solidFill>
              <a:srgbClr val="FFC000"/>
            </a:solidFill>
            <a:ln>
              <a:noFill/>
            </a:ln>
            <a:effectLst/>
          </c:spPr>
          <c:invertIfNegative val="0"/>
          <c:cat>
            <c:multiLvlStrRef>
              <c:f>graphs!$F$15:$G$32</c:f>
              <c:multiLvlStrCache>
                <c:ptCount val="18"/>
                <c:lvl>
                  <c:pt idx="0">
                    <c:v>Complete</c:v>
                  </c:pt>
                  <c:pt idx="1">
                    <c:v>Correct</c:v>
                  </c:pt>
                  <c:pt idx="2">
                    <c:v>Complete</c:v>
                  </c:pt>
                  <c:pt idx="3">
                    <c:v>Correct</c:v>
                  </c:pt>
                  <c:pt idx="4">
                    <c:v>Complete</c:v>
                  </c:pt>
                  <c:pt idx="5">
                    <c:v>Correct</c:v>
                  </c:pt>
                  <c:pt idx="6">
                    <c:v>Complete</c:v>
                  </c:pt>
                  <c:pt idx="7">
                    <c:v>Correct</c:v>
                  </c:pt>
                  <c:pt idx="8">
                    <c:v>Complete</c:v>
                  </c:pt>
                  <c:pt idx="9">
                    <c:v>Correct</c:v>
                  </c:pt>
                  <c:pt idx="10">
                    <c:v>Complete</c:v>
                  </c:pt>
                  <c:pt idx="11">
                    <c:v>Correct</c:v>
                  </c:pt>
                  <c:pt idx="12">
                    <c:v>Complete</c:v>
                  </c:pt>
                  <c:pt idx="13">
                    <c:v>Correct</c:v>
                  </c:pt>
                  <c:pt idx="14">
                    <c:v>Complete</c:v>
                  </c:pt>
                  <c:pt idx="15">
                    <c:v>Correct</c:v>
                  </c:pt>
                  <c:pt idx="16">
                    <c:v>Complete</c:v>
                  </c:pt>
                  <c:pt idx="17">
                    <c:v>Correct</c:v>
                  </c:pt>
                </c:lvl>
                <c:lvl>
                  <c:pt idx="0">
                    <c:v>Triage Note</c:v>
                  </c:pt>
                  <c:pt idx="2">
                    <c:v>E-sign Triage Note</c:v>
                  </c:pt>
                  <c:pt idx="4">
                    <c:v>Vitals Note</c:v>
                  </c:pt>
                  <c:pt idx="6">
                    <c:v>E-sign Vitals Note</c:v>
                  </c:pt>
                  <c:pt idx="8">
                    <c:v>SOAP Note</c:v>
                  </c:pt>
                  <c:pt idx="10">
                    <c:v>E-sign SOAP Note</c:v>
                  </c:pt>
                  <c:pt idx="12">
                    <c:v>Medications</c:v>
                  </c:pt>
                  <c:pt idx="14">
                    <c:v>Allergies</c:v>
                  </c:pt>
                  <c:pt idx="16">
                    <c:v>Diagnoses</c:v>
                  </c:pt>
                </c:lvl>
              </c:multiLvlStrCache>
            </c:multiLvlStrRef>
          </c:cat>
          <c:val>
            <c:numRef>
              <c:f>graphs!$H$15:$H$32</c:f>
              <c:numCache>
                <c:formatCode>General</c:formatCode>
                <c:ptCount val="18"/>
                <c:pt idx="0">
                  <c:v>97</c:v>
                </c:pt>
                <c:pt idx="1">
                  <c:v>58</c:v>
                </c:pt>
                <c:pt idx="2">
                  <c:v>90</c:v>
                </c:pt>
                <c:pt idx="3">
                  <c:v>48</c:v>
                </c:pt>
                <c:pt idx="4">
                  <c:v>78</c:v>
                </c:pt>
                <c:pt idx="5">
                  <c:v>75</c:v>
                </c:pt>
                <c:pt idx="6">
                  <c:v>56</c:v>
                </c:pt>
                <c:pt idx="7">
                  <c:v>39</c:v>
                </c:pt>
                <c:pt idx="8">
                  <c:v>83</c:v>
                </c:pt>
                <c:pt idx="9">
                  <c:v>76</c:v>
                </c:pt>
                <c:pt idx="10">
                  <c:v>72</c:v>
                </c:pt>
                <c:pt idx="11">
                  <c:v>62</c:v>
                </c:pt>
                <c:pt idx="12">
                  <c:v>47</c:v>
                </c:pt>
                <c:pt idx="13">
                  <c:v>23</c:v>
                </c:pt>
                <c:pt idx="14">
                  <c:v>28</c:v>
                </c:pt>
                <c:pt idx="15">
                  <c:v>21</c:v>
                </c:pt>
                <c:pt idx="16">
                  <c:v>45</c:v>
                </c:pt>
                <c:pt idx="17">
                  <c:v>36</c:v>
                </c:pt>
              </c:numCache>
            </c:numRef>
          </c:val>
          <c:extLst>
            <c:ext xmlns:c16="http://schemas.microsoft.com/office/drawing/2014/chart" uri="{C3380CC4-5D6E-409C-BE32-E72D297353CC}">
              <c16:uniqueId val="{00000000-27EB-45AD-AF46-BF32F30E6F16}"/>
            </c:ext>
          </c:extLst>
        </c:ser>
        <c:ser>
          <c:idx val="1"/>
          <c:order val="1"/>
          <c:tx>
            <c:strRef>
              <c:f>graphs!$I$14</c:f>
              <c:strCache>
                <c:ptCount val="1"/>
                <c:pt idx="0">
                  <c:v>Small-group</c:v>
                </c:pt>
              </c:strCache>
            </c:strRef>
          </c:tx>
          <c:spPr>
            <a:solidFill>
              <a:schemeClr val="tx1">
                <a:lumMod val="65000"/>
                <a:lumOff val="35000"/>
              </a:schemeClr>
            </a:solidFill>
            <a:ln>
              <a:noFill/>
            </a:ln>
            <a:effectLst/>
          </c:spPr>
          <c:invertIfNegative val="0"/>
          <c:cat>
            <c:multiLvlStrRef>
              <c:f>graphs!$F$15:$G$32</c:f>
              <c:multiLvlStrCache>
                <c:ptCount val="18"/>
                <c:lvl>
                  <c:pt idx="0">
                    <c:v>Complete</c:v>
                  </c:pt>
                  <c:pt idx="1">
                    <c:v>Correct</c:v>
                  </c:pt>
                  <c:pt idx="2">
                    <c:v>Complete</c:v>
                  </c:pt>
                  <c:pt idx="3">
                    <c:v>Correct</c:v>
                  </c:pt>
                  <c:pt idx="4">
                    <c:v>Complete</c:v>
                  </c:pt>
                  <c:pt idx="5">
                    <c:v>Correct</c:v>
                  </c:pt>
                  <c:pt idx="6">
                    <c:v>Complete</c:v>
                  </c:pt>
                  <c:pt idx="7">
                    <c:v>Correct</c:v>
                  </c:pt>
                  <c:pt idx="8">
                    <c:v>Complete</c:v>
                  </c:pt>
                  <c:pt idx="9">
                    <c:v>Correct</c:v>
                  </c:pt>
                  <c:pt idx="10">
                    <c:v>Complete</c:v>
                  </c:pt>
                  <c:pt idx="11">
                    <c:v>Correct</c:v>
                  </c:pt>
                  <c:pt idx="12">
                    <c:v>Complete</c:v>
                  </c:pt>
                  <c:pt idx="13">
                    <c:v>Correct</c:v>
                  </c:pt>
                  <c:pt idx="14">
                    <c:v>Complete</c:v>
                  </c:pt>
                  <c:pt idx="15">
                    <c:v>Correct</c:v>
                  </c:pt>
                  <c:pt idx="16">
                    <c:v>Complete</c:v>
                  </c:pt>
                  <c:pt idx="17">
                    <c:v>Correct</c:v>
                  </c:pt>
                </c:lvl>
                <c:lvl>
                  <c:pt idx="0">
                    <c:v>Triage Note</c:v>
                  </c:pt>
                  <c:pt idx="2">
                    <c:v>E-sign Triage Note</c:v>
                  </c:pt>
                  <c:pt idx="4">
                    <c:v>Vitals Note</c:v>
                  </c:pt>
                  <c:pt idx="6">
                    <c:v>E-sign Vitals Note</c:v>
                  </c:pt>
                  <c:pt idx="8">
                    <c:v>SOAP Note</c:v>
                  </c:pt>
                  <c:pt idx="10">
                    <c:v>E-sign SOAP Note</c:v>
                  </c:pt>
                  <c:pt idx="12">
                    <c:v>Medications</c:v>
                  </c:pt>
                  <c:pt idx="14">
                    <c:v>Allergies</c:v>
                  </c:pt>
                  <c:pt idx="16">
                    <c:v>Diagnoses</c:v>
                  </c:pt>
                </c:lvl>
              </c:multiLvlStrCache>
            </c:multiLvlStrRef>
          </c:cat>
          <c:val>
            <c:numRef>
              <c:f>graphs!$I$15:$I$32</c:f>
              <c:numCache>
                <c:formatCode>General</c:formatCode>
                <c:ptCount val="18"/>
                <c:pt idx="0">
                  <c:v>99</c:v>
                </c:pt>
                <c:pt idx="1">
                  <c:v>85</c:v>
                </c:pt>
                <c:pt idx="2">
                  <c:v>93</c:v>
                </c:pt>
                <c:pt idx="3">
                  <c:v>77</c:v>
                </c:pt>
                <c:pt idx="4">
                  <c:v>94</c:v>
                </c:pt>
                <c:pt idx="5">
                  <c:v>87</c:v>
                </c:pt>
                <c:pt idx="6">
                  <c:v>81</c:v>
                </c:pt>
                <c:pt idx="7">
                  <c:v>62</c:v>
                </c:pt>
                <c:pt idx="8">
                  <c:v>92</c:v>
                </c:pt>
                <c:pt idx="9">
                  <c:v>85</c:v>
                </c:pt>
                <c:pt idx="10">
                  <c:v>85</c:v>
                </c:pt>
                <c:pt idx="11">
                  <c:v>78</c:v>
                </c:pt>
                <c:pt idx="12">
                  <c:v>66</c:v>
                </c:pt>
                <c:pt idx="13">
                  <c:v>51</c:v>
                </c:pt>
                <c:pt idx="14">
                  <c:v>43</c:v>
                </c:pt>
                <c:pt idx="15">
                  <c:v>37</c:v>
                </c:pt>
                <c:pt idx="16">
                  <c:v>63</c:v>
                </c:pt>
                <c:pt idx="17">
                  <c:v>56</c:v>
                </c:pt>
              </c:numCache>
            </c:numRef>
          </c:val>
          <c:extLst>
            <c:ext xmlns:c16="http://schemas.microsoft.com/office/drawing/2014/chart" uri="{C3380CC4-5D6E-409C-BE32-E72D297353CC}">
              <c16:uniqueId val="{00000001-27EB-45AD-AF46-BF32F30E6F16}"/>
            </c:ext>
          </c:extLst>
        </c:ser>
        <c:dLbls>
          <c:showLegendKey val="0"/>
          <c:showVal val="0"/>
          <c:showCatName val="0"/>
          <c:showSerName val="0"/>
          <c:showPercent val="0"/>
          <c:showBubbleSize val="0"/>
        </c:dLbls>
        <c:gapWidth val="182"/>
        <c:axId val="1269500888"/>
        <c:axId val="1269501216"/>
      </c:barChart>
      <c:catAx>
        <c:axId val="1269500888"/>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dirty="0"/>
                  <a:t>Chart Accuracy Parameter</a:t>
                </a:r>
              </a:p>
            </c:rich>
          </c:tx>
          <c:layout>
            <c:manualLayout>
              <c:xMode val="edge"/>
              <c:yMode val="edge"/>
              <c:x val="1.2219277733665854E-2"/>
              <c:y val="0.43453093636957174"/>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269501216"/>
        <c:crosses val="autoZero"/>
        <c:auto val="1"/>
        <c:lblAlgn val="ctr"/>
        <c:lblOffset val="100"/>
        <c:noMultiLvlLbl val="0"/>
      </c:catAx>
      <c:valAx>
        <c:axId val="1269501216"/>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dirty="0"/>
                  <a:t>Percentage </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269500888"/>
        <c:crosses val="autoZero"/>
        <c:crossBetween val="between"/>
      </c:valAx>
      <c:spPr>
        <a:noFill/>
        <a:ln>
          <a:noFill/>
        </a:ln>
        <a:effectLst/>
      </c:spPr>
    </c:plotArea>
    <c:legend>
      <c:legendPos val="b"/>
      <c:layout>
        <c:manualLayout>
          <c:xMode val="edge"/>
          <c:yMode val="edge"/>
          <c:x val="0.76955870317376829"/>
          <c:y val="1.6649883819060705E-2"/>
          <c:w val="0.18404819068473965"/>
          <c:h val="2.215434175813781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0.86385</cdr:x>
      <cdr:y>0.85093</cdr:y>
    </cdr:from>
    <cdr:to>
      <cdr:x>0.88002</cdr:x>
      <cdr:y>0.87229</cdr:y>
    </cdr:to>
    <cdr:sp macro="" textlink="">
      <cdr:nvSpPr>
        <cdr:cNvPr id="7" name="Rectangle 6">
          <a:extLst xmlns:a="http://schemas.openxmlformats.org/drawingml/2006/main">
            <a:ext uri="{FF2B5EF4-FFF2-40B4-BE49-F238E27FC236}">
              <a16:creationId xmlns:a16="http://schemas.microsoft.com/office/drawing/2014/main" id="{3F588F90-2155-4FFA-86EB-F2B8E61E2EE2}"/>
            </a:ext>
          </a:extLst>
        </cdr:cNvPr>
        <cdr:cNvSpPr/>
      </cdr:nvSpPr>
      <cdr:spPr>
        <a:xfrm xmlns:a="http://schemas.openxmlformats.org/drawingml/2006/main">
          <a:off x="15504340" y="14717139"/>
          <a:ext cx="290220" cy="369431"/>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b="1" dirty="0">
              <a:solidFill>
                <a:schemeClr val="tx1">
                  <a:lumMod val="65000"/>
                  <a:lumOff val="35000"/>
                </a:schemeClr>
              </a:solidFill>
              <a:latin typeface="Segoe UI" panose="020B0502040204020203" pitchFamily="34" charset="0"/>
              <a:cs typeface="Segoe UI" panose="020B0502040204020203" pitchFamily="34" charset="0"/>
            </a:rPr>
            <a:t>*</a:t>
          </a:r>
          <a:endParaRPr lang="en-US" dirty="0">
            <a:solidFill>
              <a:schemeClr val="tx1">
                <a:lumMod val="65000"/>
                <a:lumOff val="35000"/>
              </a:schemeClr>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69598-F9AC-4582-B080-3B79C46B4C6B}"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0E644-7C91-471D-BA7C-D4537653E3C4}" type="slidenum">
              <a:rPr lang="en-US" smtClean="0"/>
              <a:t>‹#›</a:t>
            </a:fld>
            <a:endParaRPr lang="en-US"/>
          </a:p>
        </p:txBody>
      </p:sp>
    </p:spTree>
    <p:extLst>
      <p:ext uri="{BB962C8B-B14F-4D97-AF65-F5344CB8AC3E}">
        <p14:creationId xmlns:p14="http://schemas.microsoft.com/office/powerpoint/2010/main" val="383755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69598-F9AC-4582-B080-3B79C46B4C6B}"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0E644-7C91-471D-BA7C-D4537653E3C4}" type="slidenum">
              <a:rPr lang="en-US" smtClean="0"/>
              <a:t>‹#›</a:t>
            </a:fld>
            <a:endParaRPr lang="en-US"/>
          </a:p>
        </p:txBody>
      </p:sp>
    </p:spTree>
    <p:extLst>
      <p:ext uri="{BB962C8B-B14F-4D97-AF65-F5344CB8AC3E}">
        <p14:creationId xmlns:p14="http://schemas.microsoft.com/office/powerpoint/2010/main" val="396712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69598-F9AC-4582-B080-3B79C46B4C6B}"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0E644-7C91-471D-BA7C-D4537653E3C4}" type="slidenum">
              <a:rPr lang="en-US" smtClean="0"/>
              <a:t>‹#›</a:t>
            </a:fld>
            <a:endParaRPr lang="en-US"/>
          </a:p>
        </p:txBody>
      </p:sp>
    </p:spTree>
    <p:extLst>
      <p:ext uri="{BB962C8B-B14F-4D97-AF65-F5344CB8AC3E}">
        <p14:creationId xmlns:p14="http://schemas.microsoft.com/office/powerpoint/2010/main" val="228892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69598-F9AC-4582-B080-3B79C46B4C6B}"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0E644-7C91-471D-BA7C-D4537653E3C4}" type="slidenum">
              <a:rPr lang="en-US" smtClean="0"/>
              <a:t>‹#›</a:t>
            </a:fld>
            <a:endParaRPr lang="en-US"/>
          </a:p>
        </p:txBody>
      </p:sp>
    </p:spTree>
    <p:extLst>
      <p:ext uri="{BB962C8B-B14F-4D97-AF65-F5344CB8AC3E}">
        <p14:creationId xmlns:p14="http://schemas.microsoft.com/office/powerpoint/2010/main" val="2696289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E69598-F9AC-4582-B080-3B79C46B4C6B}"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0E644-7C91-471D-BA7C-D4537653E3C4}" type="slidenum">
              <a:rPr lang="en-US" smtClean="0"/>
              <a:t>‹#›</a:t>
            </a:fld>
            <a:endParaRPr lang="en-US"/>
          </a:p>
        </p:txBody>
      </p:sp>
    </p:spTree>
    <p:extLst>
      <p:ext uri="{BB962C8B-B14F-4D97-AF65-F5344CB8AC3E}">
        <p14:creationId xmlns:p14="http://schemas.microsoft.com/office/powerpoint/2010/main" val="147895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E69598-F9AC-4582-B080-3B79C46B4C6B}"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0E644-7C91-471D-BA7C-D4537653E3C4}" type="slidenum">
              <a:rPr lang="en-US" smtClean="0"/>
              <a:t>‹#›</a:t>
            </a:fld>
            <a:endParaRPr lang="en-US"/>
          </a:p>
        </p:txBody>
      </p:sp>
    </p:spTree>
    <p:extLst>
      <p:ext uri="{BB962C8B-B14F-4D97-AF65-F5344CB8AC3E}">
        <p14:creationId xmlns:p14="http://schemas.microsoft.com/office/powerpoint/2010/main" val="329371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E69598-F9AC-4582-B080-3B79C46B4C6B}" type="datetimeFigureOut">
              <a:rPr lang="en-US" smtClean="0"/>
              <a:t>11/18/2019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10E644-7C91-471D-BA7C-D4537653E3C4}" type="slidenum">
              <a:rPr lang="en-US" smtClean="0"/>
              <a:t>‹#›</a:t>
            </a:fld>
            <a:endParaRPr lang="en-US"/>
          </a:p>
        </p:txBody>
      </p:sp>
    </p:spTree>
    <p:extLst>
      <p:ext uri="{BB962C8B-B14F-4D97-AF65-F5344CB8AC3E}">
        <p14:creationId xmlns:p14="http://schemas.microsoft.com/office/powerpoint/2010/main" val="792492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E69598-F9AC-4582-B080-3B79C46B4C6B}" type="datetimeFigureOut">
              <a:rPr lang="en-US" smtClean="0"/>
              <a:t>11/18/2019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10E644-7C91-471D-BA7C-D4537653E3C4}" type="slidenum">
              <a:rPr lang="en-US" smtClean="0"/>
              <a:t>‹#›</a:t>
            </a:fld>
            <a:endParaRPr lang="en-US"/>
          </a:p>
        </p:txBody>
      </p:sp>
    </p:spTree>
    <p:extLst>
      <p:ext uri="{BB962C8B-B14F-4D97-AF65-F5344CB8AC3E}">
        <p14:creationId xmlns:p14="http://schemas.microsoft.com/office/powerpoint/2010/main" val="362379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69598-F9AC-4582-B080-3B79C46B4C6B}" type="datetimeFigureOut">
              <a:rPr lang="en-US" smtClean="0"/>
              <a:t>11/18/2019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10E644-7C91-471D-BA7C-D4537653E3C4}" type="slidenum">
              <a:rPr lang="en-US" smtClean="0"/>
              <a:t>‹#›</a:t>
            </a:fld>
            <a:endParaRPr lang="en-US"/>
          </a:p>
        </p:txBody>
      </p:sp>
    </p:spTree>
    <p:extLst>
      <p:ext uri="{BB962C8B-B14F-4D97-AF65-F5344CB8AC3E}">
        <p14:creationId xmlns:p14="http://schemas.microsoft.com/office/powerpoint/2010/main" val="149336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84E69598-F9AC-4582-B080-3B79C46B4C6B}"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0E644-7C91-471D-BA7C-D4537653E3C4}" type="slidenum">
              <a:rPr lang="en-US" smtClean="0"/>
              <a:t>‹#›</a:t>
            </a:fld>
            <a:endParaRPr lang="en-US"/>
          </a:p>
        </p:txBody>
      </p:sp>
    </p:spTree>
    <p:extLst>
      <p:ext uri="{BB962C8B-B14F-4D97-AF65-F5344CB8AC3E}">
        <p14:creationId xmlns:p14="http://schemas.microsoft.com/office/powerpoint/2010/main" val="229577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84E69598-F9AC-4582-B080-3B79C46B4C6B}"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0E644-7C91-471D-BA7C-D4537653E3C4}" type="slidenum">
              <a:rPr lang="en-US" smtClean="0"/>
              <a:t>‹#›</a:t>
            </a:fld>
            <a:endParaRPr lang="en-US"/>
          </a:p>
        </p:txBody>
      </p:sp>
    </p:spTree>
    <p:extLst>
      <p:ext uri="{BB962C8B-B14F-4D97-AF65-F5344CB8AC3E}">
        <p14:creationId xmlns:p14="http://schemas.microsoft.com/office/powerpoint/2010/main" val="1371234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84E69598-F9AC-4582-B080-3B79C46B4C6B}" type="datetimeFigureOut">
              <a:rPr lang="en-US" smtClean="0"/>
              <a:t>11/18/2019</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0B10E644-7C91-471D-BA7C-D4537653E3C4}" type="slidenum">
              <a:rPr lang="en-US" smtClean="0"/>
              <a:t>‹#›</a:t>
            </a:fld>
            <a:endParaRPr lang="en-US"/>
          </a:p>
        </p:txBody>
      </p:sp>
    </p:spTree>
    <p:extLst>
      <p:ext uri="{BB962C8B-B14F-4D97-AF65-F5344CB8AC3E}">
        <p14:creationId xmlns:p14="http://schemas.microsoft.com/office/powerpoint/2010/main" val="496545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EAB737A1-61EB-425B-861D-914551BE572E}"/>
              </a:ext>
            </a:extLst>
          </p:cNvPr>
          <p:cNvSpPr/>
          <p:nvPr/>
        </p:nvSpPr>
        <p:spPr>
          <a:xfrm>
            <a:off x="-7905" y="14486"/>
            <a:ext cx="43907009" cy="4404413"/>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914" dirty="0"/>
          </a:p>
        </p:txBody>
      </p:sp>
      <p:sp>
        <p:nvSpPr>
          <p:cNvPr id="51" name="Rectangle 5">
            <a:extLst>
              <a:ext uri="{FF2B5EF4-FFF2-40B4-BE49-F238E27FC236}">
                <a16:creationId xmlns:a16="http://schemas.microsoft.com/office/drawing/2014/main" id="{3B0FBBC3-D6D3-417C-BA43-A78544E20AD5}"/>
              </a:ext>
            </a:extLst>
          </p:cNvPr>
          <p:cNvSpPr>
            <a:spLocks noChangeArrowheads="1"/>
          </p:cNvSpPr>
          <p:nvPr/>
        </p:nvSpPr>
        <p:spPr bwMode="auto">
          <a:xfrm>
            <a:off x="6083909" y="2277381"/>
            <a:ext cx="31723382" cy="1854176"/>
          </a:xfrm>
          <a:prstGeom prst="rect">
            <a:avLst/>
          </a:prstGeom>
          <a:noFill/>
          <a:ln w="9525">
            <a:noFill/>
            <a:miter lim="800000"/>
            <a:headEnd/>
            <a:tailEnd/>
          </a:ln>
        </p:spPr>
        <p:txBody>
          <a:bodyPr wrap="square" lIns="68414" tIns="34202" rIns="68414" bIns="34202">
            <a:prstTxWarp prst="textNoShape">
              <a:avLst/>
            </a:prstTxWarp>
            <a:spAutoFit/>
          </a:bodyPr>
          <a:lstStyle/>
          <a:p>
            <a:pPr algn="ctr">
              <a:spcBef>
                <a:spcPct val="50000"/>
              </a:spcBef>
            </a:pPr>
            <a:r>
              <a:rPr lang="en-US" sz="4000" b="1" dirty="0">
                <a:solidFill>
                  <a:srgbClr val="FFCA06"/>
                </a:solidFill>
                <a:latin typeface="Segoe UI" panose="020B0502040204020203" pitchFamily="34" charset="0"/>
                <a:ea typeface="Segoe UI" panose="020B0502040204020203" pitchFamily="34" charset="0"/>
                <a:cs typeface="Segoe UI" panose="020B0502040204020203" pitchFamily="34" charset="0"/>
              </a:rPr>
              <a:t>Annalisa Sega</a:t>
            </a:r>
            <a:r>
              <a:rPr lang="en-US" sz="4000" b="1" baseline="30000" dirty="0">
                <a:solidFill>
                  <a:srgbClr val="FFCA06"/>
                </a:solidFill>
                <a:latin typeface="Segoe UI" panose="020B0502040204020203" pitchFamily="34" charset="0"/>
                <a:ea typeface="Segoe UI" panose="020B0502040204020203" pitchFamily="34" charset="0"/>
                <a:cs typeface="Segoe UI" panose="020B0502040204020203" pitchFamily="34" charset="0"/>
              </a:rPr>
              <a:t>1</a:t>
            </a:r>
            <a:r>
              <a:rPr lang="en-US" sz="4000" b="1" dirty="0">
                <a:solidFill>
                  <a:srgbClr val="FFCA06"/>
                </a:solidFill>
                <a:latin typeface="Segoe UI" panose="020B0502040204020203" pitchFamily="34" charset="0"/>
                <a:ea typeface="Segoe UI" panose="020B0502040204020203" pitchFamily="34" charset="0"/>
                <a:cs typeface="Segoe UI" panose="020B0502040204020203" pitchFamily="34" charset="0"/>
              </a:rPr>
              <a:t>, Alexia Bossan</a:t>
            </a:r>
            <a:r>
              <a:rPr lang="en-US" sz="4000" b="1" baseline="30000" dirty="0">
                <a:solidFill>
                  <a:srgbClr val="FFCA06"/>
                </a:solidFill>
                <a:latin typeface="Segoe UI" panose="020B0502040204020203" pitchFamily="34" charset="0"/>
                <a:ea typeface="Segoe UI" panose="020B0502040204020203" pitchFamily="34" charset="0"/>
                <a:cs typeface="Segoe UI" panose="020B0502040204020203" pitchFamily="34" charset="0"/>
              </a:rPr>
              <a:t>1</a:t>
            </a:r>
            <a:r>
              <a:rPr lang="en-US" sz="4000" b="1" dirty="0">
                <a:solidFill>
                  <a:srgbClr val="FFCA06"/>
                </a:solidFill>
                <a:latin typeface="Segoe UI" panose="020B0502040204020203" pitchFamily="34" charset="0"/>
                <a:ea typeface="Segoe UI" panose="020B0502040204020203" pitchFamily="34" charset="0"/>
                <a:cs typeface="Segoe UI" panose="020B0502040204020203" pitchFamily="34" charset="0"/>
              </a:rPr>
              <a:t>, Alexander Gartland</a:t>
            </a:r>
            <a:r>
              <a:rPr lang="en-US" sz="4000" b="1" baseline="30000" dirty="0">
                <a:solidFill>
                  <a:srgbClr val="FFCA06"/>
                </a:solidFill>
                <a:latin typeface="Segoe UI" panose="020B0502040204020203" pitchFamily="34" charset="0"/>
                <a:ea typeface="Segoe UI" panose="020B0502040204020203" pitchFamily="34" charset="0"/>
                <a:cs typeface="Segoe UI" panose="020B0502040204020203" pitchFamily="34" charset="0"/>
              </a:rPr>
              <a:t>1</a:t>
            </a:r>
            <a:r>
              <a:rPr lang="en-US" sz="4000" b="1" dirty="0">
                <a:solidFill>
                  <a:srgbClr val="FFCA06"/>
                </a:solidFill>
                <a:latin typeface="Segoe UI" panose="020B0502040204020203" pitchFamily="34" charset="0"/>
                <a:ea typeface="Segoe UI" panose="020B0502040204020203" pitchFamily="34" charset="0"/>
                <a:cs typeface="Segoe UI" panose="020B0502040204020203" pitchFamily="34" charset="0"/>
              </a:rPr>
              <a:t>, Vincent Cendan</a:t>
            </a:r>
            <a:r>
              <a:rPr lang="en-US" sz="4000" b="1" baseline="30000" dirty="0">
                <a:solidFill>
                  <a:srgbClr val="FFCA06"/>
                </a:solidFill>
                <a:latin typeface="Segoe UI" panose="020B0502040204020203" pitchFamily="34" charset="0"/>
                <a:ea typeface="Segoe UI" panose="020B0502040204020203" pitchFamily="34" charset="0"/>
                <a:cs typeface="Segoe UI" panose="020B0502040204020203" pitchFamily="34" charset="0"/>
              </a:rPr>
              <a:t>1</a:t>
            </a:r>
            <a:r>
              <a:rPr lang="en-US" sz="4000" b="1" dirty="0">
                <a:solidFill>
                  <a:srgbClr val="FFCA06"/>
                </a:solidFill>
                <a:latin typeface="Segoe UI" panose="020B0502040204020203" pitchFamily="34" charset="0"/>
                <a:ea typeface="Segoe UI" panose="020B0502040204020203" pitchFamily="34" charset="0"/>
                <a:cs typeface="Segoe UI" panose="020B0502040204020203" pitchFamily="34" charset="0"/>
              </a:rPr>
              <a:t>, Dang-Khoa Nguyen</a:t>
            </a:r>
            <a:r>
              <a:rPr lang="en-US" sz="4000" b="1" baseline="30000" dirty="0">
                <a:solidFill>
                  <a:srgbClr val="FFCA06"/>
                </a:solidFill>
                <a:latin typeface="Segoe UI" panose="020B0502040204020203" pitchFamily="34" charset="0"/>
                <a:ea typeface="Segoe UI" panose="020B0502040204020203" pitchFamily="34" charset="0"/>
                <a:cs typeface="Segoe UI" panose="020B0502040204020203" pitchFamily="34" charset="0"/>
              </a:rPr>
              <a:t>1</a:t>
            </a:r>
            <a:r>
              <a:rPr lang="en-US" sz="4000" b="1" dirty="0">
                <a:solidFill>
                  <a:srgbClr val="FFCA06"/>
                </a:solidFill>
                <a:latin typeface="Segoe UI" panose="020B0502040204020203" pitchFamily="34" charset="0"/>
                <a:ea typeface="Segoe UI" panose="020B0502040204020203" pitchFamily="34" charset="0"/>
                <a:cs typeface="Segoe UI" panose="020B0502040204020203" pitchFamily="34" charset="0"/>
              </a:rPr>
              <a:t>,</a:t>
            </a:r>
            <a:r>
              <a:rPr lang="en-US" sz="4000" b="1" baseline="30000" dirty="0">
                <a:solidFill>
                  <a:srgbClr val="FFCA06"/>
                </a:solidFill>
                <a:latin typeface="Segoe UI" panose="020B0502040204020203" pitchFamily="34" charset="0"/>
                <a:ea typeface="Segoe UI" panose="020B0502040204020203" pitchFamily="34" charset="0"/>
                <a:cs typeface="Segoe UI" panose="020B0502040204020203" pitchFamily="34" charset="0"/>
              </a:rPr>
              <a:t> </a:t>
            </a:r>
            <a:r>
              <a:rPr lang="en-US" sz="4000" b="1" dirty="0">
                <a:solidFill>
                  <a:srgbClr val="FFCA06"/>
                </a:solidFill>
                <a:latin typeface="Segoe UI" panose="020B0502040204020203" pitchFamily="34" charset="0"/>
                <a:ea typeface="Segoe UI" panose="020B0502040204020203" pitchFamily="34" charset="0"/>
                <a:cs typeface="Segoe UI" panose="020B0502040204020203" pitchFamily="34" charset="0"/>
              </a:rPr>
              <a:t> David Gittess</a:t>
            </a:r>
            <a:r>
              <a:rPr lang="en-US" sz="4000" b="1" baseline="30000" dirty="0">
                <a:solidFill>
                  <a:srgbClr val="FFCA06"/>
                </a:solidFill>
                <a:latin typeface="Segoe UI" panose="020B0502040204020203" pitchFamily="34" charset="0"/>
                <a:ea typeface="Segoe UI" panose="020B0502040204020203" pitchFamily="34" charset="0"/>
                <a:cs typeface="Segoe UI" panose="020B0502040204020203" pitchFamily="34" charset="0"/>
              </a:rPr>
              <a:t>1</a:t>
            </a:r>
            <a:r>
              <a:rPr lang="en-US" sz="4000" b="1" dirty="0">
                <a:solidFill>
                  <a:srgbClr val="FFCA06"/>
                </a:solidFill>
                <a:latin typeface="Segoe UI" panose="020B0502040204020203" pitchFamily="34" charset="0"/>
                <a:ea typeface="Segoe UI" panose="020B0502040204020203" pitchFamily="34" charset="0"/>
                <a:cs typeface="Segoe UI" panose="020B0502040204020203" pitchFamily="34" charset="0"/>
              </a:rPr>
              <a:t>, Justin Chacko</a:t>
            </a:r>
            <a:r>
              <a:rPr lang="en-US" sz="4000" b="1" baseline="30000" dirty="0">
                <a:solidFill>
                  <a:srgbClr val="FFCA06"/>
                </a:solidFill>
                <a:latin typeface="Segoe UI" panose="020B0502040204020203" pitchFamily="34" charset="0"/>
                <a:ea typeface="Segoe UI" panose="020B0502040204020203" pitchFamily="34" charset="0"/>
                <a:cs typeface="Segoe UI" panose="020B0502040204020203" pitchFamily="34" charset="0"/>
              </a:rPr>
              <a:t>1</a:t>
            </a:r>
            <a:r>
              <a:rPr lang="en-US" sz="4000" b="1" dirty="0">
                <a:solidFill>
                  <a:srgbClr val="FFCA06"/>
                </a:solidFill>
                <a:latin typeface="Segoe UI" panose="020B0502040204020203" pitchFamily="34" charset="0"/>
                <a:ea typeface="Segoe UI" panose="020B0502040204020203" pitchFamily="34" charset="0"/>
                <a:cs typeface="Segoe UI" panose="020B0502040204020203" pitchFamily="34" charset="0"/>
              </a:rPr>
              <a:t>, Matthew Abrams</a:t>
            </a:r>
            <a:r>
              <a:rPr lang="en-US" sz="4000" b="1" baseline="30000" dirty="0">
                <a:solidFill>
                  <a:srgbClr val="FFCA06"/>
                </a:solidFill>
                <a:latin typeface="Segoe UI" panose="020B0502040204020203" pitchFamily="34" charset="0"/>
                <a:ea typeface="Segoe UI" panose="020B0502040204020203" pitchFamily="34" charset="0"/>
                <a:cs typeface="Segoe UI" panose="020B0502040204020203" pitchFamily="34" charset="0"/>
              </a:rPr>
              <a:t>1</a:t>
            </a:r>
            <a:r>
              <a:rPr lang="en-US" sz="4000" b="1" dirty="0">
                <a:solidFill>
                  <a:srgbClr val="FFCA06"/>
                </a:solidFill>
                <a:latin typeface="Segoe UI" panose="020B0502040204020203" pitchFamily="34" charset="0"/>
                <a:ea typeface="Segoe UI" panose="020B0502040204020203" pitchFamily="34" charset="0"/>
                <a:cs typeface="Segoe UI" panose="020B0502040204020203" pitchFamily="34" charset="0"/>
              </a:rPr>
              <a:t>, Judith Simms-Cendan M.D.</a:t>
            </a:r>
            <a:r>
              <a:rPr lang="en-US" sz="4000" b="1" baseline="30000" dirty="0">
                <a:solidFill>
                  <a:srgbClr val="FFCA06"/>
                </a:solidFill>
                <a:latin typeface="Segoe UI" panose="020B0502040204020203" pitchFamily="34" charset="0"/>
                <a:ea typeface="Segoe UI" panose="020B0502040204020203" pitchFamily="34" charset="0"/>
                <a:cs typeface="Segoe UI" panose="020B0502040204020203" pitchFamily="34" charset="0"/>
              </a:rPr>
              <a:t>1</a:t>
            </a:r>
            <a:r>
              <a:rPr lang="en-US" sz="4000" b="1" dirty="0">
                <a:solidFill>
                  <a:srgbClr val="FFCA06"/>
                </a:solidFill>
                <a:latin typeface="Segoe UI" panose="020B0502040204020203" pitchFamily="34" charset="0"/>
                <a:ea typeface="Segoe UI" panose="020B0502040204020203" pitchFamily="34" charset="0"/>
                <a:cs typeface="Segoe UI" panose="020B0502040204020203" pitchFamily="34" charset="0"/>
              </a:rPr>
              <a:t> </a:t>
            </a:r>
            <a:br>
              <a:rPr lang="en-US" sz="4000" dirty="0">
                <a:solidFill>
                  <a:srgbClr val="FFCA06"/>
                </a:solidFill>
              </a:rPr>
            </a:br>
            <a:r>
              <a:rPr lang="en-US" sz="3600" baseline="30000" dirty="0">
                <a:solidFill>
                  <a:srgbClr val="FFCA06"/>
                </a:solidFill>
                <a:latin typeface="Segoe UI" panose="020B0502040204020203" pitchFamily="34" charset="0"/>
                <a:ea typeface="Segoe UI" panose="020B0502040204020203" pitchFamily="34" charset="0"/>
                <a:cs typeface="Segoe UI" panose="020B0502040204020203" pitchFamily="34" charset="0"/>
              </a:rPr>
              <a:t>1</a:t>
            </a:r>
            <a:r>
              <a:rPr lang="en-US" sz="3600" dirty="0">
                <a:solidFill>
                  <a:srgbClr val="FFCA06"/>
                </a:solidFill>
                <a:latin typeface="Segoe UI" panose="020B0502040204020203" pitchFamily="34" charset="0"/>
                <a:cs typeface="Segoe UI" panose="020B0502040204020203" pitchFamily="34" charset="0"/>
              </a:rPr>
              <a:t>C</a:t>
            </a:r>
            <a:r>
              <a:rPr lang="en-US" sz="3600" dirty="0">
                <a:solidFill>
                  <a:srgbClr val="FFCA06"/>
                </a:solidFill>
                <a:latin typeface="Segoe UI" panose="020B0502040204020203" pitchFamily="34" charset="0"/>
                <a:ea typeface="Segoe UI" panose="020B0502040204020203" pitchFamily="34" charset="0"/>
                <a:cs typeface="Segoe UI" panose="020B0502040204020203" pitchFamily="34" charset="0"/>
              </a:rPr>
              <a:t>ollege of Medicine, University of Central Florida, Orlando FL</a:t>
            </a:r>
            <a:endParaRPr lang="en-US" sz="4000" dirty="0">
              <a:solidFill>
                <a:srgbClr val="FFCA06"/>
              </a:solidFill>
              <a:latin typeface="Segoe UI" panose="020B0502040204020203" pitchFamily="34" charset="0"/>
              <a:ea typeface="Segoe UI" panose="020B0502040204020203" pitchFamily="34" charset="0"/>
              <a:cs typeface="Segoe UI" panose="020B0502040204020203" pitchFamily="34" charset="0"/>
            </a:endParaRPr>
          </a:p>
        </p:txBody>
      </p:sp>
      <p:sp>
        <p:nvSpPr>
          <p:cNvPr id="52" name="TextBox 93">
            <a:extLst>
              <a:ext uri="{FF2B5EF4-FFF2-40B4-BE49-F238E27FC236}">
                <a16:creationId xmlns:a16="http://schemas.microsoft.com/office/drawing/2014/main" id="{B7A8D06C-D5FD-4F65-B8E8-B0D6D4F3A860}"/>
              </a:ext>
            </a:extLst>
          </p:cNvPr>
          <p:cNvSpPr txBox="1">
            <a:spLocks noChangeArrowheads="1"/>
          </p:cNvSpPr>
          <p:nvPr/>
        </p:nvSpPr>
        <p:spPr bwMode="auto">
          <a:xfrm>
            <a:off x="5720551" y="226126"/>
            <a:ext cx="32450099" cy="2062103"/>
          </a:xfrm>
          <a:prstGeom prst="rect">
            <a:avLst/>
          </a:prstGeom>
          <a:noFill/>
          <a:ln w="9525">
            <a:noFill/>
            <a:miter lim="800000"/>
            <a:headEnd/>
            <a:tailEnd/>
          </a:ln>
        </p:spPr>
        <p:txBody>
          <a:bodyPr wrap="square">
            <a:prstTxWarp prst="textNoShape">
              <a:avLst/>
            </a:prstTxWarp>
            <a:spAutoFit/>
          </a:bodyPr>
          <a:lstStyle/>
          <a:p>
            <a:pPr algn="ctr"/>
            <a:r>
              <a:rPr lang="en-US" sz="6400" b="1" dirty="0">
                <a:solidFill>
                  <a:srgbClr val="FFCA06"/>
                </a:solidFill>
                <a:latin typeface="Segoe UI" panose="020B0502040204020203" pitchFamily="34" charset="0"/>
                <a:ea typeface="Segoe UI" panose="020B0502040204020203" pitchFamily="34" charset="0"/>
                <a:cs typeface="Segoe UI" panose="020B0502040204020203" pitchFamily="34" charset="0"/>
              </a:rPr>
              <a:t>Improving Student EHR Fluency: Utilizing Small Group Interactive Learning to Better Prepare Students to Volunteer at Student-Run Clinics</a:t>
            </a:r>
          </a:p>
        </p:txBody>
      </p:sp>
      <p:pic>
        <p:nvPicPr>
          <p:cNvPr id="53" name="Picture 52">
            <a:extLst>
              <a:ext uri="{FF2B5EF4-FFF2-40B4-BE49-F238E27FC236}">
                <a16:creationId xmlns:a16="http://schemas.microsoft.com/office/drawing/2014/main" id="{D73E7BF7-CBAB-4D8A-9489-AD1D0AF3C4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886" y="1291545"/>
            <a:ext cx="6157527" cy="1934371"/>
          </a:xfrm>
          <a:prstGeom prst="rect">
            <a:avLst/>
          </a:prstGeom>
        </p:spPr>
      </p:pic>
      <p:sp>
        <p:nvSpPr>
          <p:cNvPr id="54" name="TextBox 53">
            <a:extLst>
              <a:ext uri="{FF2B5EF4-FFF2-40B4-BE49-F238E27FC236}">
                <a16:creationId xmlns:a16="http://schemas.microsoft.com/office/drawing/2014/main" id="{9724A957-DC3D-432A-97F9-D26E862DACCD}"/>
              </a:ext>
            </a:extLst>
          </p:cNvPr>
          <p:cNvSpPr txBox="1"/>
          <p:nvPr/>
        </p:nvSpPr>
        <p:spPr>
          <a:xfrm>
            <a:off x="31152721" y="4953000"/>
            <a:ext cx="12281278" cy="7386638"/>
          </a:xfrm>
          <a:prstGeom prst="rect">
            <a:avLst/>
          </a:prstGeom>
          <a:noFill/>
          <a:ln>
            <a:solidFill>
              <a:schemeClr val="tx1"/>
            </a:solidFill>
          </a:ln>
        </p:spPr>
        <p:txBody>
          <a:bodyPr wrap="square" rtlCol="0">
            <a:spAutoFit/>
          </a:bodyPr>
          <a:lstStyle/>
          <a:p>
            <a:pPr lvl="0" algn="just"/>
            <a:r>
              <a:rPr lang="en-US" sz="5400" b="1" dirty="0">
                <a:solidFill>
                  <a:prstClr val="black"/>
                </a:solidFill>
                <a:latin typeface="Segoe UI" panose="020B0502040204020203" pitchFamily="34" charset="0"/>
                <a:cs typeface="Segoe UI" panose="020B0502040204020203" pitchFamily="34" charset="0"/>
              </a:rPr>
              <a:t>Results</a:t>
            </a:r>
            <a:endParaRPr lang="en-US" sz="6000" b="1" dirty="0">
              <a:solidFill>
                <a:prstClr val="black"/>
              </a:solidFill>
              <a:latin typeface="Segoe UI" panose="020B0502040204020203" pitchFamily="34" charset="0"/>
              <a:cs typeface="Segoe UI" panose="020B0502040204020203" pitchFamily="34" charset="0"/>
            </a:endParaRPr>
          </a:p>
          <a:p>
            <a:pPr lvl="0" algn="just"/>
            <a:r>
              <a:rPr lang="en-US" sz="3000" dirty="0">
                <a:latin typeface="Segoe UI" panose="020B0502040204020203" pitchFamily="34" charset="0"/>
                <a:cs typeface="Segoe UI" panose="020B0502040204020203" pitchFamily="34" charset="0"/>
              </a:rPr>
              <a:t>Data shows significant differences (p&lt;0.05) in chart accuracy of large-group versus small-group training for the following parameters:</a:t>
            </a:r>
          </a:p>
          <a:p>
            <a:pPr marL="1028700" lvl="1" indent="-5715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Presence of triage note signature</a:t>
            </a:r>
          </a:p>
          <a:p>
            <a:pPr marL="1028700" lvl="1" indent="-5715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Correctness of triage note format </a:t>
            </a:r>
          </a:p>
          <a:p>
            <a:pPr marL="1028700" lvl="1" indent="-5715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Completion and correctness of diagnosis</a:t>
            </a:r>
          </a:p>
          <a:p>
            <a:pPr marL="1028700" lvl="1" indent="-5715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Completion and correctness of medications</a:t>
            </a:r>
          </a:p>
          <a:p>
            <a:pPr marL="1028700" lvl="1" indent="-5715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Completion and correctness of allergies</a:t>
            </a:r>
          </a:p>
          <a:p>
            <a:pPr marL="1028700" lvl="1" indent="-5715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Completion and correctness of vital signs</a:t>
            </a:r>
          </a:p>
          <a:p>
            <a:pPr marL="1028700" lvl="1" indent="-5715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Presence of vital signs signature</a:t>
            </a:r>
            <a:endParaRPr lang="en-US" sz="3000" b="1" dirty="0">
              <a:solidFill>
                <a:prstClr val="black"/>
              </a:solidFill>
              <a:latin typeface="Segoe UI" panose="020B0502040204020203" pitchFamily="34" charset="0"/>
              <a:cs typeface="Segoe UI" panose="020B0502040204020203" pitchFamily="34" charset="0"/>
            </a:endParaRPr>
          </a:p>
          <a:p>
            <a:pPr lvl="0" algn="just"/>
            <a:endParaRPr lang="en-US" sz="3000" dirty="0">
              <a:solidFill>
                <a:prstClr val="black"/>
              </a:solidFill>
              <a:latin typeface="Segoe UI" panose="020B0502040204020203" pitchFamily="34" charset="0"/>
              <a:cs typeface="Segoe UI" panose="020B0502040204020203" pitchFamily="34" charset="0"/>
            </a:endParaRPr>
          </a:p>
          <a:p>
            <a:pPr lvl="0" algn="just"/>
            <a:r>
              <a:rPr lang="en-US" sz="3000" dirty="0">
                <a:solidFill>
                  <a:prstClr val="black"/>
                </a:solidFill>
                <a:latin typeface="Segoe UI" panose="020B0502040204020203" pitchFamily="34" charset="0"/>
                <a:cs typeface="Segoe UI" panose="020B0502040204020203" pitchFamily="34" charset="0"/>
              </a:rPr>
              <a:t>Across all parameters, charts completed by students in the small group training group (n=171) demonstrated a higher percentage of accuracy than charts completed by students in the lecture-style training group (n=190). </a:t>
            </a:r>
            <a:endParaRPr lang="en-US" sz="3000" dirty="0">
              <a:latin typeface="Segoe UI" panose="020B0502040204020203" pitchFamily="34" charset="0"/>
              <a:cs typeface="Segoe UI" panose="020B0502040204020203" pitchFamily="34" charset="0"/>
            </a:endParaRPr>
          </a:p>
        </p:txBody>
      </p:sp>
      <p:sp>
        <p:nvSpPr>
          <p:cNvPr id="55" name="TextBox 54">
            <a:extLst>
              <a:ext uri="{FF2B5EF4-FFF2-40B4-BE49-F238E27FC236}">
                <a16:creationId xmlns:a16="http://schemas.microsoft.com/office/drawing/2014/main" id="{F4936A96-AC03-4BD7-9A5D-137F10411A6C}"/>
              </a:ext>
            </a:extLst>
          </p:cNvPr>
          <p:cNvSpPr txBox="1"/>
          <p:nvPr/>
        </p:nvSpPr>
        <p:spPr>
          <a:xfrm>
            <a:off x="501447" y="4953000"/>
            <a:ext cx="11909761" cy="5632311"/>
          </a:xfrm>
          <a:prstGeom prst="rect">
            <a:avLst/>
          </a:prstGeom>
          <a:noFill/>
          <a:ln>
            <a:solidFill>
              <a:schemeClr val="tx1"/>
            </a:solidFill>
          </a:ln>
        </p:spPr>
        <p:txBody>
          <a:bodyPr wrap="square" rtlCol="0">
            <a:spAutoFit/>
          </a:bodyPr>
          <a:lstStyle/>
          <a:p>
            <a:pPr algn="just"/>
            <a:r>
              <a:rPr lang="en-US" sz="5400" b="1" dirty="0">
                <a:latin typeface="Segoe UI" panose="020B0502040204020203" pitchFamily="34" charset="0"/>
                <a:cs typeface="Segoe UI" panose="020B0502040204020203" pitchFamily="34" charset="0"/>
              </a:rPr>
              <a:t>Objective</a:t>
            </a:r>
            <a:endParaRPr lang="en-US" sz="6000" b="1" dirty="0">
              <a:latin typeface="Segoe UI" panose="020B0502040204020203" pitchFamily="34" charset="0"/>
              <a:cs typeface="Segoe UI" panose="020B0502040204020203" pitchFamily="34" charset="0"/>
            </a:endParaRPr>
          </a:p>
          <a:p>
            <a:pPr algn="just"/>
            <a:r>
              <a:rPr lang="en-US" sz="3000" dirty="0">
                <a:latin typeface="Segoe UI" panose="020B0502040204020203" pitchFamily="34" charset="0"/>
                <a:cs typeface="Segoe UI" panose="020B0502040204020203" pitchFamily="34" charset="0"/>
              </a:rPr>
              <a:t>The University of Central Florida Comprehensive Medical Care Outreach Team provides quarterly free healthcare to a local farmworker community in Apopka, FL in the setting of a student-run free clinic. To best provide care and facilitate follow-up care access, the Electronic Health Record (EHR) must be used correctly by students. As many students do not have previous EHR experience, a mandatory volunteer training session is held the day prior to clinic to learn how to correctly use the EHR. This study investigates methods of teaching the EHR system. These results can provide new ways to improve EHR fluency in student-run free clinics across the country. </a:t>
            </a:r>
          </a:p>
        </p:txBody>
      </p:sp>
      <p:sp>
        <p:nvSpPr>
          <p:cNvPr id="56" name="TextBox 55">
            <a:extLst>
              <a:ext uri="{FF2B5EF4-FFF2-40B4-BE49-F238E27FC236}">
                <a16:creationId xmlns:a16="http://schemas.microsoft.com/office/drawing/2014/main" id="{326BB993-A773-48E7-A915-0A608922F48E}"/>
              </a:ext>
            </a:extLst>
          </p:cNvPr>
          <p:cNvSpPr txBox="1"/>
          <p:nvPr/>
        </p:nvSpPr>
        <p:spPr>
          <a:xfrm>
            <a:off x="501447" y="11116425"/>
            <a:ext cx="11909761" cy="5632311"/>
          </a:xfrm>
          <a:prstGeom prst="rect">
            <a:avLst/>
          </a:prstGeom>
          <a:noFill/>
          <a:ln>
            <a:solidFill>
              <a:schemeClr val="tx1"/>
            </a:solidFill>
          </a:ln>
        </p:spPr>
        <p:txBody>
          <a:bodyPr wrap="square" rtlCol="0">
            <a:spAutoFit/>
          </a:bodyPr>
          <a:lstStyle/>
          <a:p>
            <a:pPr algn="just"/>
            <a:r>
              <a:rPr lang="en-US" sz="5400" b="1" dirty="0">
                <a:latin typeface="Segoe UI" panose="020B0502040204020203" pitchFamily="34" charset="0"/>
                <a:cs typeface="Segoe UI" panose="020B0502040204020203" pitchFamily="34" charset="0"/>
              </a:rPr>
              <a:t>Hypothesis</a:t>
            </a:r>
            <a:endParaRPr lang="en-US" sz="6000" b="1" dirty="0">
              <a:latin typeface="Segoe UI" panose="020B0502040204020203" pitchFamily="34" charset="0"/>
              <a:cs typeface="Segoe UI" panose="020B0502040204020203" pitchFamily="34" charset="0"/>
            </a:endParaRPr>
          </a:p>
          <a:p>
            <a:pPr algn="just"/>
            <a:r>
              <a:rPr lang="en-US" sz="3000" dirty="0">
                <a:latin typeface="Segoe UI" panose="020B0502040204020203" pitchFamily="34" charset="0"/>
                <a:cs typeface="Segoe UI" panose="020B0502040204020203" pitchFamily="34" charset="0"/>
              </a:rPr>
              <a:t>We hypothesize that small-group, interactive learning of the EHR system will demonstrate higher chart accuracy when compared to large-group lecture style learning. </a:t>
            </a:r>
          </a:p>
          <a:p>
            <a:pPr algn="just"/>
            <a:endParaRPr lang="en-US" sz="3000" dirty="0">
              <a:latin typeface="Segoe UI" panose="020B0502040204020203" pitchFamily="34" charset="0"/>
              <a:cs typeface="Segoe UI" panose="020B0502040204020203" pitchFamily="34" charset="0"/>
            </a:endParaRPr>
          </a:p>
          <a:p>
            <a:pPr algn="just"/>
            <a:r>
              <a:rPr lang="en-US" sz="3000" dirty="0">
                <a:latin typeface="Segoe UI" panose="020B0502040204020203" pitchFamily="34" charset="0"/>
                <a:cs typeface="Segoe UI" panose="020B0502040204020203" pitchFamily="34" charset="0"/>
              </a:rPr>
              <a:t>We anticipate these results due to the possibility that limited attentiveness and participation hinders learning in longer, large-group lecture sessions, as well as the potential for higher retention of material with interactive learning. In addition, we believe that smaller instructor to volunteer ratios will allow for increased personalized feedback during training and correction of EHR misuse early on. </a:t>
            </a:r>
          </a:p>
        </p:txBody>
      </p:sp>
      <p:sp>
        <p:nvSpPr>
          <p:cNvPr id="57" name="Rectangle 56">
            <a:extLst>
              <a:ext uri="{FF2B5EF4-FFF2-40B4-BE49-F238E27FC236}">
                <a16:creationId xmlns:a16="http://schemas.microsoft.com/office/drawing/2014/main" id="{345EE2EC-B034-4DA5-839C-F801B4A53157}"/>
              </a:ext>
            </a:extLst>
          </p:cNvPr>
          <p:cNvSpPr/>
          <p:nvPr/>
        </p:nvSpPr>
        <p:spPr>
          <a:xfrm>
            <a:off x="501447" y="17277540"/>
            <a:ext cx="11909761" cy="14557831"/>
          </a:xfrm>
          <a:prstGeom prst="rect">
            <a:avLst/>
          </a:prstGeom>
          <a:ln>
            <a:solidFill>
              <a:schemeClr val="tx1"/>
            </a:solidFill>
          </a:ln>
        </p:spPr>
        <p:txBody>
          <a:bodyPr wrap="square">
            <a:spAutoFit/>
          </a:bodyPr>
          <a:lstStyle/>
          <a:p>
            <a:pPr algn="just"/>
            <a:r>
              <a:rPr lang="en-US" sz="5400" b="1" dirty="0">
                <a:latin typeface="Segoe UI" panose="020B0502040204020203" pitchFamily="34" charset="0"/>
                <a:cs typeface="Segoe UI" panose="020B0502040204020203" pitchFamily="34" charset="0"/>
              </a:rPr>
              <a:t>Methods</a:t>
            </a:r>
            <a:endParaRPr lang="en-US" sz="6000" b="1" dirty="0">
              <a:latin typeface="Segoe UI" panose="020B0502040204020203" pitchFamily="34" charset="0"/>
              <a:cs typeface="Segoe UI" panose="020B0502040204020203" pitchFamily="34" charset="0"/>
            </a:endParaRPr>
          </a:p>
          <a:p>
            <a:pPr algn="just"/>
            <a:r>
              <a:rPr lang="en-US" sz="4000" i="1" dirty="0">
                <a:latin typeface="Segoe UI" panose="020B0502040204020203" pitchFamily="34" charset="0"/>
                <a:cs typeface="Segoe UI" panose="020B0502040204020203" pitchFamily="34" charset="0"/>
              </a:rPr>
              <a:t>Lecture-style Group Training</a:t>
            </a:r>
          </a:p>
          <a:p>
            <a:pPr marL="914400" lvl="1"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Classical lecture style teaching, with large group in lecture hall</a:t>
            </a:r>
          </a:p>
          <a:p>
            <a:pPr marL="914400" lvl="1"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Instructor to volunteer ratio of 1:70</a:t>
            </a:r>
          </a:p>
          <a:p>
            <a:pPr marL="914400" lvl="1"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Presented training that pertained to all positions at the clinic</a:t>
            </a:r>
          </a:p>
          <a:p>
            <a:pPr algn="just"/>
            <a:endParaRPr lang="en-US" dirty="0">
              <a:latin typeface="Segoe UI" panose="020B0502040204020203" pitchFamily="34" charset="0"/>
              <a:cs typeface="Segoe UI" panose="020B0502040204020203" pitchFamily="34" charset="0"/>
            </a:endParaRPr>
          </a:p>
          <a:p>
            <a:pPr algn="just"/>
            <a:r>
              <a:rPr lang="en-US" sz="4000" i="1" dirty="0">
                <a:latin typeface="Segoe UI" panose="020B0502040204020203" pitchFamily="34" charset="0"/>
                <a:cs typeface="Segoe UI" panose="020B0502040204020203" pitchFamily="34" charset="0"/>
              </a:rPr>
              <a:t>Small Group Training</a:t>
            </a:r>
          </a:p>
          <a:p>
            <a:pPr marL="914400" lvl="1"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Small group interactive teaching in smaller rooms</a:t>
            </a:r>
          </a:p>
          <a:p>
            <a:pPr marL="914400" lvl="1"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Instructor to volunteer ratio of 1:8</a:t>
            </a:r>
          </a:p>
          <a:p>
            <a:pPr marL="914400" lvl="1"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Role specific training with interactive charting patient encounter</a:t>
            </a:r>
          </a:p>
          <a:p>
            <a:pPr algn="just"/>
            <a:endParaRPr lang="en-US" dirty="0">
              <a:latin typeface="Segoe UI" panose="020B0502040204020203" pitchFamily="34" charset="0"/>
              <a:cs typeface="Segoe UI" panose="020B0502040204020203" pitchFamily="34" charset="0"/>
            </a:endParaRPr>
          </a:p>
          <a:p>
            <a:pPr algn="just"/>
            <a:r>
              <a:rPr lang="en-US" sz="4000" i="1" dirty="0">
                <a:latin typeface="Segoe UI" panose="020B0502040204020203" pitchFamily="34" charset="0"/>
                <a:cs typeface="Segoe UI" panose="020B0502040204020203" pitchFamily="34" charset="0"/>
              </a:rPr>
              <a:t>Chart Accuracy </a:t>
            </a:r>
          </a:p>
          <a:p>
            <a:pPr marL="914400" lvl="1"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EHR fluency was defined as correctness and completion of:</a:t>
            </a:r>
          </a:p>
          <a:p>
            <a:pPr marL="1371600" lvl="2"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Triage notes </a:t>
            </a:r>
          </a:p>
          <a:p>
            <a:pPr marL="1371600" lvl="2"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Electronically signing triage notes</a:t>
            </a:r>
          </a:p>
          <a:p>
            <a:pPr marL="1371600" lvl="2"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Vitals notes</a:t>
            </a:r>
          </a:p>
          <a:p>
            <a:pPr marL="1371600" lvl="2"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Electronically signing vitals notes</a:t>
            </a:r>
          </a:p>
          <a:p>
            <a:pPr marL="1371600" lvl="2"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SOAP notes</a:t>
            </a:r>
          </a:p>
          <a:p>
            <a:pPr marL="1371600" lvl="2"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Electronically signing SOAP notes</a:t>
            </a:r>
          </a:p>
          <a:p>
            <a:pPr marL="1371600" lvl="2"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Medications</a:t>
            </a:r>
          </a:p>
          <a:p>
            <a:pPr marL="1371600" lvl="2"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Allergies</a:t>
            </a:r>
          </a:p>
          <a:p>
            <a:pPr marL="1371600" lvl="2"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Diagnoses </a:t>
            </a:r>
          </a:p>
          <a:p>
            <a:pPr marL="914400" lvl="1"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One point was given for each section for completion, and one point for correctness </a:t>
            </a:r>
          </a:p>
          <a:p>
            <a:pPr marL="914400" lvl="1"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Maximum number of points awarded was 18</a:t>
            </a:r>
          </a:p>
          <a:p>
            <a:pPr algn="just"/>
            <a:endParaRPr lang="en-US" dirty="0">
              <a:latin typeface="Segoe UI" panose="020B0502040204020203" pitchFamily="34" charset="0"/>
              <a:cs typeface="Segoe UI" panose="020B0502040204020203" pitchFamily="34" charset="0"/>
            </a:endParaRPr>
          </a:p>
          <a:p>
            <a:pPr algn="just"/>
            <a:r>
              <a:rPr lang="en-US" sz="4000" i="1" dirty="0">
                <a:latin typeface="Segoe UI" panose="020B0502040204020203" pitchFamily="34" charset="0"/>
                <a:cs typeface="Segoe UI" panose="020B0502040204020203" pitchFamily="34" charset="0"/>
              </a:rPr>
              <a:t>Data Analysis</a:t>
            </a:r>
          </a:p>
          <a:p>
            <a:pPr marL="914400" lvl="1"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Statistical analysis was conducted utilizing SPSS software</a:t>
            </a:r>
          </a:p>
          <a:p>
            <a:pPr marL="914400" lvl="1" indent="-457200" algn="just">
              <a:buFont typeface="Arial" panose="020B0604020202020204" pitchFamily="34" charset="0"/>
              <a:buChar char="•"/>
            </a:pPr>
            <a:r>
              <a:rPr lang="en-US" sz="3000" dirty="0">
                <a:latin typeface="Segoe UI" panose="020B0502040204020203" pitchFamily="34" charset="0"/>
                <a:cs typeface="Segoe UI" panose="020B0502040204020203" pitchFamily="34" charset="0"/>
              </a:rPr>
              <a:t>Statistical significance was defined as p&gt;0.05 in independent samples t-test</a:t>
            </a:r>
          </a:p>
        </p:txBody>
      </p:sp>
      <p:sp>
        <p:nvSpPr>
          <p:cNvPr id="58" name="TextBox 57">
            <a:extLst>
              <a:ext uri="{FF2B5EF4-FFF2-40B4-BE49-F238E27FC236}">
                <a16:creationId xmlns:a16="http://schemas.microsoft.com/office/drawing/2014/main" id="{D77FE0B2-0249-4A9F-900B-8D70DFBE8A95}"/>
              </a:ext>
            </a:extLst>
          </p:cNvPr>
          <p:cNvSpPr txBox="1"/>
          <p:nvPr/>
        </p:nvSpPr>
        <p:spPr>
          <a:xfrm>
            <a:off x="12967393" y="12777534"/>
            <a:ext cx="17620763" cy="722929"/>
          </a:xfrm>
          <a:prstGeom prst="rect">
            <a:avLst/>
          </a:prstGeom>
          <a:noFill/>
          <a:ln>
            <a:noFill/>
          </a:ln>
        </p:spPr>
        <p:txBody>
          <a:bodyPr wrap="square" rtlCol="0">
            <a:spAutoFit/>
          </a:bodyPr>
          <a:lstStyle/>
          <a:p>
            <a:pPr algn="just"/>
            <a:r>
              <a:rPr lang="en-US" sz="2000" b="1" dirty="0">
                <a:latin typeface="Segoe UI" panose="020B0502040204020203" pitchFamily="34" charset="0"/>
                <a:cs typeface="Segoe UI" panose="020B0502040204020203" pitchFamily="34" charset="0"/>
              </a:rPr>
              <a:t>Table 1: Percentage of Chart Accuracy Among Various Parameters. </a:t>
            </a:r>
            <a:r>
              <a:rPr lang="en-US" sz="2000" dirty="0">
                <a:latin typeface="Segoe UI" panose="020B0502040204020203" pitchFamily="34" charset="0"/>
                <a:cs typeface="Segoe UI" panose="020B0502040204020203" pitchFamily="34" charset="0"/>
              </a:rPr>
              <a:t>Frequency of completion and correctness for each parameter was divided by total number of entries (lecture-style: n=190; small group: n=171) to obtain percentages. </a:t>
            </a:r>
          </a:p>
        </p:txBody>
      </p:sp>
      <p:graphicFrame>
        <p:nvGraphicFramePr>
          <p:cNvPr id="59" name="Table 58">
            <a:extLst>
              <a:ext uri="{FF2B5EF4-FFF2-40B4-BE49-F238E27FC236}">
                <a16:creationId xmlns:a16="http://schemas.microsoft.com/office/drawing/2014/main" id="{BF91937A-F49F-4355-9C3C-B9068D343983}"/>
              </a:ext>
            </a:extLst>
          </p:cNvPr>
          <p:cNvGraphicFramePr>
            <a:graphicFrameLocks noGrp="1"/>
          </p:cNvGraphicFramePr>
          <p:nvPr>
            <p:extLst>
              <p:ext uri="{D42A27DB-BD31-4B8C-83A1-F6EECF244321}">
                <p14:modId xmlns:p14="http://schemas.microsoft.com/office/powerpoint/2010/main" val="613086529"/>
              </p:ext>
            </p:extLst>
          </p:nvPr>
        </p:nvGraphicFramePr>
        <p:xfrm>
          <a:off x="12975771" y="4947355"/>
          <a:ext cx="17612386" cy="7684747"/>
        </p:xfrm>
        <a:graphic>
          <a:graphicData uri="http://schemas.openxmlformats.org/drawingml/2006/table">
            <a:tbl>
              <a:tblPr firstRow="1" bandRow="1">
                <a:tableStyleId>{073A0DAA-6AF3-43AB-8588-CEC1D06C72B9}</a:tableStyleId>
              </a:tblPr>
              <a:tblGrid>
                <a:gridCol w="5682553">
                  <a:extLst>
                    <a:ext uri="{9D8B030D-6E8A-4147-A177-3AD203B41FA5}">
                      <a16:colId xmlns:a16="http://schemas.microsoft.com/office/drawing/2014/main" val="2295604753"/>
                    </a:ext>
                  </a:extLst>
                </a:gridCol>
                <a:gridCol w="2899670">
                  <a:extLst>
                    <a:ext uri="{9D8B030D-6E8A-4147-A177-3AD203B41FA5}">
                      <a16:colId xmlns:a16="http://schemas.microsoft.com/office/drawing/2014/main" val="3846408544"/>
                    </a:ext>
                  </a:extLst>
                </a:gridCol>
                <a:gridCol w="2828073">
                  <a:extLst>
                    <a:ext uri="{9D8B030D-6E8A-4147-A177-3AD203B41FA5}">
                      <a16:colId xmlns:a16="http://schemas.microsoft.com/office/drawing/2014/main" val="2657235190"/>
                    </a:ext>
                  </a:extLst>
                </a:gridCol>
                <a:gridCol w="2904154">
                  <a:extLst>
                    <a:ext uri="{9D8B030D-6E8A-4147-A177-3AD203B41FA5}">
                      <a16:colId xmlns:a16="http://schemas.microsoft.com/office/drawing/2014/main" val="3484681893"/>
                    </a:ext>
                  </a:extLst>
                </a:gridCol>
                <a:gridCol w="3297936">
                  <a:extLst>
                    <a:ext uri="{9D8B030D-6E8A-4147-A177-3AD203B41FA5}">
                      <a16:colId xmlns:a16="http://schemas.microsoft.com/office/drawing/2014/main" val="2867188966"/>
                    </a:ext>
                  </a:extLst>
                </a:gridCol>
              </a:tblGrid>
              <a:tr h="546473">
                <a:tc>
                  <a:txBody>
                    <a:bodyPr/>
                    <a:lstStyle/>
                    <a:p>
                      <a:endParaRPr lang="en-US" sz="3600" dirty="0">
                        <a:latin typeface="Segoe UI" panose="020B0502040204020203" pitchFamily="34" charset="0"/>
                        <a:cs typeface="Segoe UI" panose="020B0502040204020203" pitchFamily="34" charset="0"/>
                      </a:endParaRPr>
                    </a:p>
                  </a:txBody>
                  <a:tcPr marL="107129" marR="107129" marT="53564" marB="53564"/>
                </a:tc>
                <a:tc gridSpan="2">
                  <a:txBody>
                    <a:bodyPr/>
                    <a:lstStyle/>
                    <a:p>
                      <a:pPr algn="ctr"/>
                      <a:r>
                        <a:rPr lang="en-US" sz="4000" dirty="0">
                          <a:solidFill>
                            <a:srgbClr val="FFCA06"/>
                          </a:solidFill>
                          <a:latin typeface="Segoe UI" panose="020B0502040204020203" pitchFamily="34" charset="0"/>
                          <a:cs typeface="Segoe UI" panose="020B0502040204020203" pitchFamily="34" charset="0"/>
                        </a:rPr>
                        <a:t>Lecture-Style</a:t>
                      </a:r>
                    </a:p>
                    <a:p>
                      <a:pPr algn="ctr"/>
                      <a:r>
                        <a:rPr lang="en-US" sz="4000" dirty="0">
                          <a:solidFill>
                            <a:srgbClr val="FFCA06"/>
                          </a:solidFill>
                          <a:latin typeface="Segoe UI" panose="020B0502040204020203" pitchFamily="34" charset="0"/>
                          <a:cs typeface="Segoe UI" panose="020B0502040204020203" pitchFamily="34" charset="0"/>
                        </a:rPr>
                        <a:t>Training </a:t>
                      </a:r>
                    </a:p>
                  </a:txBody>
                  <a:tcPr marL="107129" marR="107129" marT="53564" marB="53564" anchor="ctr"/>
                </a:tc>
                <a:tc hMerge="1">
                  <a:txBody>
                    <a:bodyPr/>
                    <a:lstStyle/>
                    <a:p>
                      <a:endParaRPr lang="en-US"/>
                    </a:p>
                  </a:txBody>
                  <a:tcPr/>
                </a:tc>
                <a:tc gridSpan="2">
                  <a:txBody>
                    <a:bodyPr/>
                    <a:lstStyle/>
                    <a:p>
                      <a:pPr algn="ctr"/>
                      <a:r>
                        <a:rPr lang="en-US" sz="4000" dirty="0">
                          <a:solidFill>
                            <a:srgbClr val="FFCA06"/>
                          </a:solidFill>
                          <a:latin typeface="Segoe UI" panose="020B0502040204020203" pitchFamily="34" charset="0"/>
                          <a:cs typeface="Segoe UI" panose="020B0502040204020203" pitchFamily="34" charset="0"/>
                        </a:rPr>
                        <a:t>Small Group </a:t>
                      </a:r>
                    </a:p>
                    <a:p>
                      <a:pPr algn="ctr"/>
                      <a:r>
                        <a:rPr lang="en-US" sz="4000" dirty="0">
                          <a:solidFill>
                            <a:srgbClr val="FFCA06"/>
                          </a:solidFill>
                          <a:latin typeface="Segoe UI" panose="020B0502040204020203" pitchFamily="34" charset="0"/>
                          <a:cs typeface="Segoe UI" panose="020B0502040204020203" pitchFamily="34" charset="0"/>
                        </a:rPr>
                        <a:t>Training </a:t>
                      </a:r>
                    </a:p>
                  </a:txBody>
                  <a:tcPr marL="107129" marR="107129" marT="53564" marB="53564" anchor="ctr"/>
                </a:tc>
                <a:tc hMerge="1">
                  <a:txBody>
                    <a:bodyPr/>
                    <a:lstStyle/>
                    <a:p>
                      <a:endParaRPr lang="en-US"/>
                    </a:p>
                  </a:txBody>
                  <a:tcPr/>
                </a:tc>
                <a:extLst>
                  <a:ext uri="{0D108BD9-81ED-4DB2-BD59-A6C34878D82A}">
                    <a16:rowId xmlns:a16="http://schemas.microsoft.com/office/drawing/2014/main" val="1711750037"/>
                  </a:ext>
                </a:extLst>
              </a:tr>
              <a:tr h="730827">
                <a:tc>
                  <a:txBody>
                    <a:bodyPr/>
                    <a:lstStyle/>
                    <a:p>
                      <a:pPr algn="ctr"/>
                      <a:endParaRPr lang="en-US" sz="3400" dirty="0">
                        <a:latin typeface="Segoe UI" panose="020B0502040204020203" pitchFamily="34" charset="0"/>
                        <a:cs typeface="Segoe UI" panose="020B0502040204020203" pitchFamily="34" charset="0"/>
                      </a:endParaRPr>
                    </a:p>
                  </a:txBody>
                  <a:tcPr marL="107129" marR="107129" marT="53564" marB="53564"/>
                </a:tc>
                <a:tc>
                  <a:txBody>
                    <a:bodyPr/>
                    <a:lstStyle/>
                    <a:p>
                      <a:r>
                        <a:rPr lang="en-US" sz="3400" b="1" dirty="0">
                          <a:latin typeface="Segoe UI" panose="020B0502040204020203" pitchFamily="34" charset="0"/>
                          <a:cs typeface="Segoe UI" panose="020B0502040204020203" pitchFamily="34" charset="0"/>
                        </a:rPr>
                        <a:t>% Complete</a:t>
                      </a:r>
                    </a:p>
                  </a:txBody>
                  <a:tcPr marL="107129" marR="107129" marT="53564" marB="53564"/>
                </a:tc>
                <a:tc>
                  <a:txBody>
                    <a:bodyPr/>
                    <a:lstStyle/>
                    <a:p>
                      <a:r>
                        <a:rPr lang="en-US" sz="3400" b="1" dirty="0">
                          <a:latin typeface="Segoe UI" panose="020B0502040204020203" pitchFamily="34" charset="0"/>
                          <a:cs typeface="Segoe UI" panose="020B0502040204020203" pitchFamily="34" charset="0"/>
                        </a:rPr>
                        <a:t>% Correct</a:t>
                      </a:r>
                    </a:p>
                  </a:txBody>
                  <a:tcPr marL="107129" marR="107129" marT="53564" marB="53564"/>
                </a:tc>
                <a:tc>
                  <a:txBody>
                    <a:bodyPr/>
                    <a:lstStyle/>
                    <a:p>
                      <a:r>
                        <a:rPr lang="en-US" sz="3400" b="1" dirty="0">
                          <a:latin typeface="Segoe UI" panose="020B0502040204020203" pitchFamily="34" charset="0"/>
                          <a:cs typeface="Segoe UI" panose="020B0502040204020203" pitchFamily="34" charset="0"/>
                        </a:rPr>
                        <a:t>% Complete</a:t>
                      </a:r>
                    </a:p>
                  </a:txBody>
                  <a:tcPr marL="107129" marR="107129" marT="53564" marB="53564"/>
                </a:tc>
                <a:tc>
                  <a:txBody>
                    <a:bodyPr/>
                    <a:lstStyle/>
                    <a:p>
                      <a:r>
                        <a:rPr lang="en-US" sz="3400" b="1" dirty="0">
                          <a:latin typeface="Segoe UI" panose="020B0502040204020203" pitchFamily="34" charset="0"/>
                          <a:cs typeface="Segoe UI" panose="020B0502040204020203" pitchFamily="34" charset="0"/>
                        </a:rPr>
                        <a:t>% Correct</a:t>
                      </a:r>
                    </a:p>
                  </a:txBody>
                  <a:tcPr marL="107129" marR="107129" marT="53564" marB="53564"/>
                </a:tc>
                <a:extLst>
                  <a:ext uri="{0D108BD9-81ED-4DB2-BD59-A6C34878D82A}">
                    <a16:rowId xmlns:a16="http://schemas.microsoft.com/office/drawing/2014/main" val="736345163"/>
                  </a:ext>
                </a:extLst>
              </a:tr>
              <a:tr h="624918">
                <a:tc>
                  <a:txBody>
                    <a:bodyPr/>
                    <a:lstStyle/>
                    <a:p>
                      <a:pPr algn="l"/>
                      <a:r>
                        <a:rPr lang="en-US" sz="3400" b="1" dirty="0">
                          <a:latin typeface="Segoe UI" panose="020B0502040204020203" pitchFamily="34" charset="0"/>
                          <a:cs typeface="Segoe UI" panose="020B0502040204020203" pitchFamily="34" charset="0"/>
                        </a:rPr>
                        <a:t>Triage Note</a:t>
                      </a:r>
                    </a:p>
                  </a:txBody>
                  <a:tcPr marL="107129" marR="107129" marT="53564" marB="53564"/>
                </a:tc>
                <a:tc>
                  <a:txBody>
                    <a:bodyPr/>
                    <a:lstStyle/>
                    <a:p>
                      <a:r>
                        <a:rPr lang="en-US" sz="3400">
                          <a:latin typeface="Segoe UI" panose="020B0502040204020203" pitchFamily="34" charset="0"/>
                          <a:cs typeface="Segoe UI" panose="020B0502040204020203" pitchFamily="34" charset="0"/>
                        </a:rPr>
                        <a:t>97</a:t>
                      </a:r>
                      <a:endParaRPr lang="en-US" sz="3400" dirty="0">
                        <a:latin typeface="Segoe UI" panose="020B0502040204020203" pitchFamily="34" charset="0"/>
                        <a:cs typeface="Segoe UI" panose="020B0502040204020203" pitchFamily="34" charset="0"/>
                      </a:endParaRP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58</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99</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85</a:t>
                      </a:r>
                    </a:p>
                  </a:txBody>
                  <a:tcPr marL="107129" marR="107129" marT="53564" marB="53564"/>
                </a:tc>
                <a:extLst>
                  <a:ext uri="{0D108BD9-81ED-4DB2-BD59-A6C34878D82A}">
                    <a16:rowId xmlns:a16="http://schemas.microsoft.com/office/drawing/2014/main" val="2961608274"/>
                  </a:ext>
                </a:extLst>
              </a:tr>
              <a:tr h="624918">
                <a:tc>
                  <a:txBody>
                    <a:bodyPr/>
                    <a:lstStyle/>
                    <a:p>
                      <a:pPr algn="l"/>
                      <a:r>
                        <a:rPr lang="en-US" sz="3400" b="1" dirty="0">
                          <a:latin typeface="Segoe UI" panose="020B0502040204020203" pitchFamily="34" charset="0"/>
                          <a:cs typeface="Segoe UI" panose="020B0502040204020203" pitchFamily="34" charset="0"/>
                        </a:rPr>
                        <a:t>E-sign Triage Note</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90</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48</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93</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77</a:t>
                      </a:r>
                    </a:p>
                  </a:txBody>
                  <a:tcPr marL="107129" marR="107129" marT="53564" marB="53564"/>
                </a:tc>
                <a:extLst>
                  <a:ext uri="{0D108BD9-81ED-4DB2-BD59-A6C34878D82A}">
                    <a16:rowId xmlns:a16="http://schemas.microsoft.com/office/drawing/2014/main" val="2380385195"/>
                  </a:ext>
                </a:extLst>
              </a:tr>
              <a:tr h="624918">
                <a:tc>
                  <a:txBody>
                    <a:bodyPr/>
                    <a:lstStyle/>
                    <a:p>
                      <a:pPr algn="l"/>
                      <a:r>
                        <a:rPr lang="en-US" sz="3400" b="1" dirty="0">
                          <a:latin typeface="Segoe UI" panose="020B0502040204020203" pitchFamily="34" charset="0"/>
                          <a:cs typeface="Segoe UI" panose="020B0502040204020203" pitchFamily="34" charset="0"/>
                        </a:rPr>
                        <a:t>Vital Signs Note</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78</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75</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94</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87</a:t>
                      </a:r>
                    </a:p>
                  </a:txBody>
                  <a:tcPr marL="107129" marR="107129" marT="53564" marB="53564"/>
                </a:tc>
                <a:extLst>
                  <a:ext uri="{0D108BD9-81ED-4DB2-BD59-A6C34878D82A}">
                    <a16:rowId xmlns:a16="http://schemas.microsoft.com/office/drawing/2014/main" val="3660843077"/>
                  </a:ext>
                </a:extLst>
              </a:tr>
              <a:tr h="624918">
                <a:tc>
                  <a:txBody>
                    <a:bodyPr/>
                    <a:lstStyle/>
                    <a:p>
                      <a:pPr algn="l"/>
                      <a:r>
                        <a:rPr lang="en-US" sz="3400" b="1" dirty="0">
                          <a:latin typeface="Segoe UI" panose="020B0502040204020203" pitchFamily="34" charset="0"/>
                          <a:cs typeface="Segoe UI" panose="020B0502040204020203" pitchFamily="34" charset="0"/>
                        </a:rPr>
                        <a:t>E-sign Vital Signs Note</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56</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39</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81</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62</a:t>
                      </a:r>
                    </a:p>
                  </a:txBody>
                  <a:tcPr marL="107129" marR="107129" marT="53564" marB="53564"/>
                </a:tc>
                <a:extLst>
                  <a:ext uri="{0D108BD9-81ED-4DB2-BD59-A6C34878D82A}">
                    <a16:rowId xmlns:a16="http://schemas.microsoft.com/office/drawing/2014/main" val="3217311509"/>
                  </a:ext>
                </a:extLst>
              </a:tr>
              <a:tr h="624918">
                <a:tc>
                  <a:txBody>
                    <a:bodyPr/>
                    <a:lstStyle/>
                    <a:p>
                      <a:pPr algn="l"/>
                      <a:r>
                        <a:rPr lang="en-US" sz="3400" b="1" dirty="0">
                          <a:latin typeface="Segoe UI" panose="020B0502040204020203" pitchFamily="34" charset="0"/>
                          <a:cs typeface="Segoe UI" panose="020B0502040204020203" pitchFamily="34" charset="0"/>
                        </a:rPr>
                        <a:t>SOAP Note</a:t>
                      </a:r>
                    </a:p>
                  </a:txBody>
                  <a:tcPr marL="107129" marR="107129" marT="53564" marB="53564"/>
                </a:tc>
                <a:tc>
                  <a:txBody>
                    <a:bodyPr/>
                    <a:lstStyle/>
                    <a:p>
                      <a:r>
                        <a:rPr lang="en-US" sz="3400">
                          <a:latin typeface="Segoe UI" panose="020B0502040204020203" pitchFamily="34" charset="0"/>
                          <a:cs typeface="Segoe UI" panose="020B0502040204020203" pitchFamily="34" charset="0"/>
                        </a:rPr>
                        <a:t>83</a:t>
                      </a:r>
                      <a:endParaRPr lang="en-US" sz="3400" dirty="0">
                        <a:latin typeface="Segoe UI" panose="020B0502040204020203" pitchFamily="34" charset="0"/>
                        <a:cs typeface="Segoe UI" panose="020B0502040204020203" pitchFamily="34" charset="0"/>
                      </a:endParaRP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76</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92</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85</a:t>
                      </a:r>
                    </a:p>
                  </a:txBody>
                  <a:tcPr marL="107129" marR="107129" marT="53564" marB="53564"/>
                </a:tc>
                <a:extLst>
                  <a:ext uri="{0D108BD9-81ED-4DB2-BD59-A6C34878D82A}">
                    <a16:rowId xmlns:a16="http://schemas.microsoft.com/office/drawing/2014/main" val="1201794203"/>
                  </a:ext>
                </a:extLst>
              </a:tr>
              <a:tr h="624918">
                <a:tc>
                  <a:txBody>
                    <a:bodyPr/>
                    <a:lstStyle/>
                    <a:p>
                      <a:pPr algn="l"/>
                      <a:r>
                        <a:rPr lang="en-US" sz="3400" b="1" dirty="0">
                          <a:latin typeface="Segoe UI" panose="020B0502040204020203" pitchFamily="34" charset="0"/>
                          <a:cs typeface="Segoe UI" panose="020B0502040204020203" pitchFamily="34" charset="0"/>
                        </a:rPr>
                        <a:t>E-sign SOAP Note</a:t>
                      </a:r>
                    </a:p>
                  </a:txBody>
                  <a:tcPr marL="107129" marR="107129" marT="53564" marB="53564"/>
                </a:tc>
                <a:tc>
                  <a:txBody>
                    <a:bodyPr/>
                    <a:lstStyle/>
                    <a:p>
                      <a:r>
                        <a:rPr lang="en-US" sz="3400">
                          <a:latin typeface="Segoe UI" panose="020B0502040204020203" pitchFamily="34" charset="0"/>
                          <a:cs typeface="Segoe UI" panose="020B0502040204020203" pitchFamily="34" charset="0"/>
                        </a:rPr>
                        <a:t>72</a:t>
                      </a:r>
                      <a:endParaRPr lang="en-US" sz="3400" dirty="0">
                        <a:latin typeface="Segoe UI" panose="020B0502040204020203" pitchFamily="34" charset="0"/>
                        <a:cs typeface="Segoe UI" panose="020B0502040204020203" pitchFamily="34" charset="0"/>
                      </a:endParaRP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62</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86</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78</a:t>
                      </a:r>
                    </a:p>
                  </a:txBody>
                  <a:tcPr marL="107129" marR="107129" marT="53564" marB="53564"/>
                </a:tc>
                <a:extLst>
                  <a:ext uri="{0D108BD9-81ED-4DB2-BD59-A6C34878D82A}">
                    <a16:rowId xmlns:a16="http://schemas.microsoft.com/office/drawing/2014/main" val="2708518931"/>
                  </a:ext>
                </a:extLst>
              </a:tr>
              <a:tr h="624918">
                <a:tc>
                  <a:txBody>
                    <a:bodyPr/>
                    <a:lstStyle/>
                    <a:p>
                      <a:pPr algn="l"/>
                      <a:r>
                        <a:rPr lang="en-US" sz="3400" b="1" dirty="0">
                          <a:latin typeface="Segoe UI" panose="020B0502040204020203" pitchFamily="34" charset="0"/>
                          <a:cs typeface="Segoe UI" panose="020B0502040204020203" pitchFamily="34" charset="0"/>
                        </a:rPr>
                        <a:t>Medications</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47</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23</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66</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51</a:t>
                      </a:r>
                    </a:p>
                  </a:txBody>
                  <a:tcPr marL="107129" marR="107129" marT="53564" marB="53564"/>
                </a:tc>
                <a:extLst>
                  <a:ext uri="{0D108BD9-81ED-4DB2-BD59-A6C34878D82A}">
                    <a16:rowId xmlns:a16="http://schemas.microsoft.com/office/drawing/2014/main" val="99395002"/>
                  </a:ext>
                </a:extLst>
              </a:tr>
              <a:tr h="624918">
                <a:tc>
                  <a:txBody>
                    <a:bodyPr/>
                    <a:lstStyle/>
                    <a:p>
                      <a:pPr algn="l"/>
                      <a:r>
                        <a:rPr lang="en-US" sz="3400" b="1" dirty="0">
                          <a:latin typeface="Segoe UI" panose="020B0502040204020203" pitchFamily="34" charset="0"/>
                          <a:cs typeface="Segoe UI" panose="020B0502040204020203" pitchFamily="34" charset="0"/>
                        </a:rPr>
                        <a:t>Allergies</a:t>
                      </a:r>
                    </a:p>
                  </a:txBody>
                  <a:tcPr marL="107129" marR="107129" marT="53564" marB="53564"/>
                </a:tc>
                <a:tc>
                  <a:txBody>
                    <a:bodyPr/>
                    <a:lstStyle/>
                    <a:p>
                      <a:r>
                        <a:rPr lang="en-US" sz="3400">
                          <a:latin typeface="Segoe UI" panose="020B0502040204020203" pitchFamily="34" charset="0"/>
                          <a:cs typeface="Segoe UI" panose="020B0502040204020203" pitchFamily="34" charset="0"/>
                        </a:rPr>
                        <a:t>28</a:t>
                      </a:r>
                      <a:endParaRPr lang="en-US" sz="3400" dirty="0">
                        <a:latin typeface="Segoe UI" panose="020B0502040204020203" pitchFamily="34" charset="0"/>
                        <a:cs typeface="Segoe UI" panose="020B0502040204020203" pitchFamily="34" charset="0"/>
                      </a:endParaRP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21</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43</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37</a:t>
                      </a:r>
                    </a:p>
                  </a:txBody>
                  <a:tcPr marL="107129" marR="107129" marT="53564" marB="53564"/>
                </a:tc>
                <a:extLst>
                  <a:ext uri="{0D108BD9-81ED-4DB2-BD59-A6C34878D82A}">
                    <a16:rowId xmlns:a16="http://schemas.microsoft.com/office/drawing/2014/main" val="3459193660"/>
                  </a:ext>
                </a:extLst>
              </a:tr>
              <a:tr h="624918">
                <a:tc>
                  <a:txBody>
                    <a:bodyPr/>
                    <a:lstStyle/>
                    <a:p>
                      <a:pPr algn="l"/>
                      <a:r>
                        <a:rPr lang="en-US" sz="3400" b="1" dirty="0">
                          <a:latin typeface="Segoe UI" panose="020B0502040204020203" pitchFamily="34" charset="0"/>
                          <a:cs typeface="Segoe UI" panose="020B0502040204020203" pitchFamily="34" charset="0"/>
                        </a:rPr>
                        <a:t>Diagnoses </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45</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36</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63</a:t>
                      </a:r>
                    </a:p>
                  </a:txBody>
                  <a:tcPr marL="107129" marR="107129" marT="53564" marB="53564"/>
                </a:tc>
                <a:tc>
                  <a:txBody>
                    <a:bodyPr/>
                    <a:lstStyle/>
                    <a:p>
                      <a:r>
                        <a:rPr lang="en-US" sz="3400" dirty="0">
                          <a:latin typeface="Segoe UI" panose="020B0502040204020203" pitchFamily="34" charset="0"/>
                          <a:cs typeface="Segoe UI" panose="020B0502040204020203" pitchFamily="34" charset="0"/>
                        </a:rPr>
                        <a:t>56</a:t>
                      </a:r>
                    </a:p>
                  </a:txBody>
                  <a:tcPr marL="107129" marR="107129" marT="53564" marB="53564"/>
                </a:tc>
                <a:extLst>
                  <a:ext uri="{0D108BD9-81ED-4DB2-BD59-A6C34878D82A}">
                    <a16:rowId xmlns:a16="http://schemas.microsoft.com/office/drawing/2014/main" val="3637259772"/>
                  </a:ext>
                </a:extLst>
              </a:tr>
            </a:tbl>
          </a:graphicData>
        </a:graphic>
      </p:graphicFrame>
      <p:sp>
        <p:nvSpPr>
          <p:cNvPr id="60" name="TextBox 59">
            <a:extLst>
              <a:ext uri="{FF2B5EF4-FFF2-40B4-BE49-F238E27FC236}">
                <a16:creationId xmlns:a16="http://schemas.microsoft.com/office/drawing/2014/main" id="{49679B7A-EA1B-4654-8D98-AF05AD260E2C}"/>
              </a:ext>
            </a:extLst>
          </p:cNvPr>
          <p:cNvSpPr txBox="1"/>
          <p:nvPr/>
        </p:nvSpPr>
        <p:spPr>
          <a:xfrm>
            <a:off x="31152720" y="22639707"/>
            <a:ext cx="12281278" cy="6924973"/>
          </a:xfrm>
          <a:prstGeom prst="rect">
            <a:avLst/>
          </a:prstGeom>
          <a:noFill/>
          <a:ln>
            <a:solidFill>
              <a:schemeClr val="tx1"/>
            </a:solidFill>
          </a:ln>
        </p:spPr>
        <p:txBody>
          <a:bodyPr wrap="square" rtlCol="0">
            <a:spAutoFit/>
          </a:bodyPr>
          <a:lstStyle/>
          <a:p>
            <a:pPr algn="just"/>
            <a:r>
              <a:rPr lang="en-US" sz="5400" b="1" dirty="0">
                <a:latin typeface="Segoe UI" panose="020B0502040204020203" pitchFamily="34" charset="0"/>
                <a:cs typeface="Segoe UI" panose="020B0502040204020203" pitchFamily="34" charset="0"/>
              </a:rPr>
              <a:t>Discussion</a:t>
            </a:r>
            <a:endParaRPr lang="en-US" sz="6000" b="1" dirty="0">
              <a:latin typeface="Segoe UI" panose="020B0502040204020203" pitchFamily="34" charset="0"/>
              <a:cs typeface="Segoe UI" panose="020B0502040204020203" pitchFamily="34" charset="0"/>
            </a:endParaRPr>
          </a:p>
          <a:p>
            <a:pPr algn="just"/>
            <a:r>
              <a:rPr lang="en-US" sz="3000" dirty="0">
                <a:latin typeface="Segoe UI" panose="020B0502040204020203" pitchFamily="34" charset="0"/>
                <a:cs typeface="Segoe UI" panose="020B0502040204020203" pitchFamily="34" charset="0"/>
              </a:rPr>
              <a:t>These results indicate that small-group, interactive learning affords greater EHR fluency and charting accuracy than large-group lecture-style learning. We believe that this occurs due to many factors; some of which include the possibilities of hindered learning in longer, large-lecture sessions and higher retention of material with interactive learning. We also believe that smaller instructor to volunteer ratios allow for increased personalized feedback during training. Each group was presented a patient script to facilitate EHR use, and we believe that this interactive charting activity improved learning.</a:t>
            </a:r>
          </a:p>
          <a:p>
            <a:pPr algn="just"/>
            <a:endParaRPr lang="en-US" sz="3000" dirty="0">
              <a:latin typeface="Segoe UI" panose="020B0502040204020203" pitchFamily="34" charset="0"/>
              <a:cs typeface="Segoe UI" panose="020B0502040204020203" pitchFamily="34" charset="0"/>
            </a:endParaRPr>
          </a:p>
          <a:p>
            <a:pPr algn="just"/>
            <a:r>
              <a:rPr lang="en-US" sz="3000" dirty="0">
                <a:latin typeface="Segoe UI" panose="020B0502040204020203" pitchFamily="34" charset="0"/>
                <a:cs typeface="Segoe UI" panose="020B0502040204020203" pitchFamily="34" charset="0"/>
              </a:rPr>
              <a:t>Not only do these results support the structure of our program’s future EHR training sessions, these results can be applied broadly to support a promising training modality for student-run clinics nationwide. </a:t>
            </a:r>
            <a:endParaRPr lang="en-US" sz="3000" b="1" dirty="0">
              <a:latin typeface="Segoe UI" panose="020B0502040204020203" pitchFamily="34" charset="0"/>
              <a:cs typeface="Segoe UI" panose="020B0502040204020203" pitchFamily="34" charset="0"/>
            </a:endParaRPr>
          </a:p>
        </p:txBody>
      </p:sp>
      <p:sp>
        <p:nvSpPr>
          <p:cNvPr id="29" name="TextBox 28">
            <a:extLst>
              <a:ext uri="{FF2B5EF4-FFF2-40B4-BE49-F238E27FC236}">
                <a16:creationId xmlns:a16="http://schemas.microsoft.com/office/drawing/2014/main" id="{BC765D47-07F1-4F69-9F76-53333EF742C3}"/>
              </a:ext>
            </a:extLst>
          </p:cNvPr>
          <p:cNvSpPr txBox="1"/>
          <p:nvPr/>
        </p:nvSpPr>
        <p:spPr>
          <a:xfrm>
            <a:off x="12967392" y="30944034"/>
            <a:ext cx="17620763" cy="1015663"/>
          </a:xfrm>
          <a:prstGeom prst="rect">
            <a:avLst/>
          </a:prstGeom>
          <a:noFill/>
          <a:ln>
            <a:noFill/>
          </a:ln>
        </p:spPr>
        <p:txBody>
          <a:bodyPr wrap="square" rtlCol="0">
            <a:spAutoFit/>
          </a:bodyPr>
          <a:lstStyle/>
          <a:p>
            <a:pPr algn="just"/>
            <a:r>
              <a:rPr lang="en-US" sz="2000" b="1" dirty="0">
                <a:latin typeface="Segoe UI" panose="020B0502040204020203" pitchFamily="34" charset="0"/>
                <a:cs typeface="Segoe UI" panose="020B0502040204020203" pitchFamily="34" charset="0"/>
              </a:rPr>
              <a:t>Figure 1: Percentage of Chart Accuracy Among Various Parameters. </a:t>
            </a:r>
            <a:r>
              <a:rPr lang="en-US" sz="2000" dirty="0">
                <a:latin typeface="Segoe UI" panose="020B0502040204020203" pitchFamily="34" charset="0"/>
                <a:cs typeface="Segoe UI" panose="020B0502040204020203" pitchFamily="34" charset="0"/>
              </a:rPr>
              <a:t>Frequency of completion and correctness for each parameter was divided by total number of chart entries (lecture-style: n=190; small group: n=171) to obtain percentages. In all parameters, the charts completed by students in the small training group had a higher percentage of chart accuracy than the charts completed by students in the lecture-style training group. * indicates p&gt;0.05.</a:t>
            </a:r>
            <a:r>
              <a:rPr lang="en-US" sz="2000" b="1" dirty="0">
                <a:latin typeface="Segoe UI" panose="020B0502040204020203" pitchFamily="34" charset="0"/>
                <a:cs typeface="Segoe UI" panose="020B0502040204020203" pitchFamily="34" charset="0"/>
              </a:rPr>
              <a:t> </a:t>
            </a:r>
            <a:endParaRPr lang="en-US" sz="2000" dirty="0">
              <a:latin typeface="Segoe UI" panose="020B0502040204020203" pitchFamily="34" charset="0"/>
              <a:cs typeface="Segoe UI" panose="020B0502040204020203" pitchFamily="34" charset="0"/>
            </a:endParaRPr>
          </a:p>
        </p:txBody>
      </p:sp>
      <p:sp>
        <p:nvSpPr>
          <p:cNvPr id="32" name="TextBox 31">
            <a:extLst>
              <a:ext uri="{FF2B5EF4-FFF2-40B4-BE49-F238E27FC236}">
                <a16:creationId xmlns:a16="http://schemas.microsoft.com/office/drawing/2014/main" id="{58EFA0B7-CBA4-4C7C-8B16-4E7B8C7891A0}"/>
              </a:ext>
            </a:extLst>
          </p:cNvPr>
          <p:cNvSpPr txBox="1"/>
          <p:nvPr/>
        </p:nvSpPr>
        <p:spPr>
          <a:xfrm>
            <a:off x="31152720" y="21786832"/>
            <a:ext cx="12281278" cy="707886"/>
          </a:xfrm>
          <a:prstGeom prst="rect">
            <a:avLst/>
          </a:prstGeom>
          <a:noFill/>
          <a:ln>
            <a:noFill/>
          </a:ln>
        </p:spPr>
        <p:txBody>
          <a:bodyPr wrap="square" rtlCol="0">
            <a:spAutoFit/>
          </a:bodyPr>
          <a:lstStyle/>
          <a:p>
            <a:pPr algn="just"/>
            <a:r>
              <a:rPr lang="en-US" sz="2000" b="1" dirty="0">
                <a:latin typeface="Segoe UI" panose="020B0502040204020203" pitchFamily="34" charset="0"/>
                <a:cs typeface="Segoe UI" panose="020B0502040204020203" pitchFamily="34" charset="0"/>
              </a:rPr>
              <a:t>Figure 2: Average Score over 4 Clinics. </a:t>
            </a:r>
            <a:r>
              <a:rPr lang="en-US" sz="2000" dirty="0">
                <a:latin typeface="Segoe UI" panose="020B0502040204020203" pitchFamily="34" charset="0"/>
                <a:cs typeface="Segoe UI" panose="020B0502040204020203" pitchFamily="34" charset="0"/>
              </a:rPr>
              <a:t>The 2 small group clinics, September and November, showed higher average chart accuracy scores than the 2 prior lecture-style clinics. Highest possible score is 18.</a:t>
            </a:r>
          </a:p>
        </p:txBody>
      </p:sp>
      <p:sp>
        <p:nvSpPr>
          <p:cNvPr id="35" name="TextBox 34">
            <a:extLst>
              <a:ext uri="{FF2B5EF4-FFF2-40B4-BE49-F238E27FC236}">
                <a16:creationId xmlns:a16="http://schemas.microsoft.com/office/drawing/2014/main" id="{6563F17D-F415-45A7-863B-7BF74BAEC95D}"/>
              </a:ext>
            </a:extLst>
          </p:cNvPr>
          <p:cNvSpPr txBox="1"/>
          <p:nvPr/>
        </p:nvSpPr>
        <p:spPr>
          <a:xfrm>
            <a:off x="31152720" y="29907060"/>
            <a:ext cx="12281278" cy="1938992"/>
          </a:xfrm>
          <a:prstGeom prst="rect">
            <a:avLst/>
          </a:prstGeom>
          <a:noFill/>
          <a:ln>
            <a:solidFill>
              <a:schemeClr val="tx1"/>
            </a:solidFill>
          </a:ln>
        </p:spPr>
        <p:txBody>
          <a:bodyPr wrap="square" rtlCol="0">
            <a:spAutoFit/>
          </a:bodyPr>
          <a:lstStyle/>
          <a:p>
            <a:pPr algn="just"/>
            <a:r>
              <a:rPr lang="en-US" sz="3000" b="1" dirty="0">
                <a:latin typeface="Segoe UI" panose="020B0502040204020203" pitchFamily="34" charset="0"/>
                <a:cs typeface="Segoe UI" panose="020B0502040204020203" pitchFamily="34" charset="0"/>
              </a:rPr>
              <a:t>Acknowledgements: </a:t>
            </a:r>
            <a:r>
              <a:rPr lang="en-US" sz="3000" dirty="0">
                <a:latin typeface="Segoe UI" panose="020B0502040204020203" pitchFamily="34" charset="0"/>
                <a:cs typeface="Segoe UI" panose="020B0502040204020203" pitchFamily="34" charset="0"/>
              </a:rPr>
              <a:t>We would like to thank the Farmworker’s Association of Florida, Jeannie </a:t>
            </a:r>
            <a:r>
              <a:rPr lang="en-US" sz="3000" dirty="0" err="1">
                <a:latin typeface="Segoe UI" panose="020B0502040204020203" pitchFamily="34" charset="0"/>
                <a:cs typeface="Segoe UI" panose="020B0502040204020203" pitchFamily="34" charset="0"/>
              </a:rPr>
              <a:t>Economos</a:t>
            </a:r>
            <a:r>
              <a:rPr lang="en-US" sz="3000" dirty="0">
                <a:latin typeface="Segoe UI" panose="020B0502040204020203" pitchFamily="34" charset="0"/>
                <a:cs typeface="Segoe UI" panose="020B0502040204020203" pitchFamily="34" charset="0"/>
              </a:rPr>
              <a:t>, the faculty and students of the UCF Comprehensive Medical Care Outreach Team and generous local and state support.</a:t>
            </a:r>
            <a:endParaRPr lang="en-US" sz="3000" b="1" dirty="0">
              <a:latin typeface="Segoe UI" panose="020B0502040204020203" pitchFamily="34" charset="0"/>
              <a:cs typeface="Segoe UI" panose="020B0502040204020203" pitchFamily="34" charset="0"/>
            </a:endParaRPr>
          </a:p>
        </p:txBody>
      </p:sp>
      <p:graphicFrame>
        <p:nvGraphicFramePr>
          <p:cNvPr id="21" name="Chart 20">
            <a:extLst>
              <a:ext uri="{FF2B5EF4-FFF2-40B4-BE49-F238E27FC236}">
                <a16:creationId xmlns:a16="http://schemas.microsoft.com/office/drawing/2014/main" id="{F2376CCF-966E-4C38-BCAD-ECB2F7AD4EA9}"/>
              </a:ext>
            </a:extLst>
          </p:cNvPr>
          <p:cNvGraphicFramePr>
            <a:graphicFrameLocks/>
          </p:cNvGraphicFramePr>
          <p:nvPr>
            <p:extLst>
              <p:ext uri="{D42A27DB-BD31-4B8C-83A1-F6EECF244321}">
                <p14:modId xmlns:p14="http://schemas.microsoft.com/office/powerpoint/2010/main" val="3811910231"/>
              </p:ext>
            </p:extLst>
          </p:nvPr>
        </p:nvGraphicFramePr>
        <p:xfrm>
          <a:off x="31152720" y="12798329"/>
          <a:ext cx="12281278" cy="88803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Chart 21">
            <a:extLst>
              <a:ext uri="{FF2B5EF4-FFF2-40B4-BE49-F238E27FC236}">
                <a16:creationId xmlns:a16="http://schemas.microsoft.com/office/drawing/2014/main" id="{7993275B-037F-4034-B116-6C5EB7DD35C1}"/>
              </a:ext>
            </a:extLst>
          </p:cNvPr>
          <p:cNvGraphicFramePr>
            <a:graphicFrameLocks/>
          </p:cNvGraphicFramePr>
          <p:nvPr>
            <p:extLst>
              <p:ext uri="{D42A27DB-BD31-4B8C-83A1-F6EECF244321}">
                <p14:modId xmlns:p14="http://schemas.microsoft.com/office/powerpoint/2010/main" val="2561028401"/>
              </p:ext>
            </p:extLst>
          </p:nvPr>
        </p:nvGraphicFramePr>
        <p:xfrm>
          <a:off x="12975772" y="13630854"/>
          <a:ext cx="17612384" cy="17295436"/>
        </p:xfrm>
        <a:graphic>
          <a:graphicData uri="http://schemas.openxmlformats.org/drawingml/2006/chart">
            <c:chart xmlns:c="http://schemas.openxmlformats.org/drawingml/2006/chart" xmlns:r="http://schemas.openxmlformats.org/officeDocument/2006/relationships" r:id="rId4"/>
          </a:graphicData>
        </a:graphic>
      </p:graphicFrame>
      <p:sp>
        <p:nvSpPr>
          <p:cNvPr id="10" name="Right Bracket 9">
            <a:extLst>
              <a:ext uri="{FF2B5EF4-FFF2-40B4-BE49-F238E27FC236}">
                <a16:creationId xmlns:a16="http://schemas.microsoft.com/office/drawing/2014/main" id="{20391E3D-886A-44FE-9FF4-4CEFA50DA32A}"/>
              </a:ext>
            </a:extLst>
          </p:cNvPr>
          <p:cNvSpPr/>
          <p:nvPr/>
        </p:nvSpPr>
        <p:spPr>
          <a:xfrm>
            <a:off x="29339114" y="27602170"/>
            <a:ext cx="102209" cy="291875"/>
          </a:xfrm>
          <a:prstGeom prst="rightBracket">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ysClr val="windowText" lastClr="000000"/>
                </a:solidFill>
              </a:ln>
              <a:solidFill>
                <a:schemeClr val="tx1">
                  <a:lumMod val="65000"/>
                  <a:lumOff val="35000"/>
                </a:schemeClr>
              </a:solidFill>
            </a:endParaRPr>
          </a:p>
        </p:txBody>
      </p:sp>
      <p:sp>
        <p:nvSpPr>
          <p:cNvPr id="34" name="Right Bracket 33">
            <a:extLst>
              <a:ext uri="{FF2B5EF4-FFF2-40B4-BE49-F238E27FC236}">
                <a16:creationId xmlns:a16="http://schemas.microsoft.com/office/drawing/2014/main" id="{8C6A806D-EF43-4B9B-AFB8-F488B880227A}"/>
              </a:ext>
            </a:extLst>
          </p:cNvPr>
          <p:cNvSpPr/>
          <p:nvPr/>
        </p:nvSpPr>
        <p:spPr>
          <a:xfrm>
            <a:off x="28129354" y="28481805"/>
            <a:ext cx="102209" cy="291875"/>
          </a:xfrm>
          <a:prstGeom prst="rightBracket">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ysClr val="windowText" lastClr="000000"/>
                </a:solidFill>
              </a:ln>
              <a:solidFill>
                <a:schemeClr val="tx1">
                  <a:lumMod val="65000"/>
                  <a:lumOff val="35000"/>
                </a:schemeClr>
              </a:solidFill>
            </a:endParaRPr>
          </a:p>
        </p:txBody>
      </p:sp>
      <p:sp>
        <p:nvSpPr>
          <p:cNvPr id="36" name="Right Bracket 35">
            <a:extLst>
              <a:ext uri="{FF2B5EF4-FFF2-40B4-BE49-F238E27FC236}">
                <a16:creationId xmlns:a16="http://schemas.microsoft.com/office/drawing/2014/main" id="{9F6698CE-FF40-4AB0-9294-C30C57A25F1E}"/>
              </a:ext>
            </a:extLst>
          </p:cNvPr>
          <p:cNvSpPr/>
          <p:nvPr/>
        </p:nvSpPr>
        <p:spPr>
          <a:xfrm>
            <a:off x="23969197" y="14664261"/>
            <a:ext cx="102209" cy="291875"/>
          </a:xfrm>
          <a:prstGeom prst="rightBracket">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ysClr val="windowText" lastClr="000000"/>
                </a:solidFill>
              </a:ln>
              <a:solidFill>
                <a:schemeClr val="tx1">
                  <a:lumMod val="65000"/>
                  <a:lumOff val="35000"/>
                </a:schemeClr>
              </a:solidFill>
            </a:endParaRPr>
          </a:p>
        </p:txBody>
      </p:sp>
      <p:sp>
        <p:nvSpPr>
          <p:cNvPr id="37" name="Right Bracket 36">
            <a:extLst>
              <a:ext uri="{FF2B5EF4-FFF2-40B4-BE49-F238E27FC236}">
                <a16:creationId xmlns:a16="http://schemas.microsoft.com/office/drawing/2014/main" id="{CCD7611E-44CE-460C-93EC-B1277D4A3579}"/>
              </a:ext>
            </a:extLst>
          </p:cNvPr>
          <p:cNvSpPr/>
          <p:nvPr/>
        </p:nvSpPr>
        <p:spPr>
          <a:xfrm>
            <a:off x="25015354" y="15523363"/>
            <a:ext cx="102209" cy="291875"/>
          </a:xfrm>
          <a:prstGeom prst="rightBracket">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ysClr val="windowText" lastClr="000000"/>
                </a:solidFill>
              </a:ln>
              <a:solidFill>
                <a:schemeClr val="tx1">
                  <a:lumMod val="65000"/>
                  <a:lumOff val="35000"/>
                </a:schemeClr>
              </a:solidFill>
            </a:endParaRPr>
          </a:p>
        </p:txBody>
      </p:sp>
      <p:sp>
        <p:nvSpPr>
          <p:cNvPr id="38" name="Right Bracket 37">
            <a:extLst>
              <a:ext uri="{FF2B5EF4-FFF2-40B4-BE49-F238E27FC236}">
                <a16:creationId xmlns:a16="http://schemas.microsoft.com/office/drawing/2014/main" id="{2D02550E-ED06-4385-B23D-53C4E334A390}"/>
              </a:ext>
            </a:extLst>
          </p:cNvPr>
          <p:cNvSpPr/>
          <p:nvPr/>
        </p:nvSpPr>
        <p:spPr>
          <a:xfrm>
            <a:off x="22200254" y="17281052"/>
            <a:ext cx="102209" cy="291875"/>
          </a:xfrm>
          <a:prstGeom prst="rightBracket">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ysClr val="windowText" lastClr="000000"/>
                </a:solidFill>
              </a:ln>
              <a:solidFill>
                <a:schemeClr val="tx1">
                  <a:lumMod val="65000"/>
                  <a:lumOff val="35000"/>
                </a:schemeClr>
              </a:solidFill>
            </a:endParaRPr>
          </a:p>
        </p:txBody>
      </p:sp>
      <p:sp>
        <p:nvSpPr>
          <p:cNvPr id="39" name="Right Bracket 38">
            <a:extLst>
              <a:ext uri="{FF2B5EF4-FFF2-40B4-BE49-F238E27FC236}">
                <a16:creationId xmlns:a16="http://schemas.microsoft.com/office/drawing/2014/main" id="{4D45E1DD-10CA-484F-BC62-453CFB9B0ACB}"/>
              </a:ext>
            </a:extLst>
          </p:cNvPr>
          <p:cNvSpPr/>
          <p:nvPr/>
        </p:nvSpPr>
        <p:spPr>
          <a:xfrm>
            <a:off x="21355036" y="16428478"/>
            <a:ext cx="102209" cy="291875"/>
          </a:xfrm>
          <a:prstGeom prst="rightBracket">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ysClr val="windowText" lastClr="000000"/>
                </a:solidFill>
              </a:ln>
              <a:solidFill>
                <a:schemeClr val="tx1">
                  <a:lumMod val="65000"/>
                  <a:lumOff val="35000"/>
                </a:schemeClr>
              </a:solidFill>
            </a:endParaRPr>
          </a:p>
        </p:txBody>
      </p:sp>
      <p:sp>
        <p:nvSpPr>
          <p:cNvPr id="40" name="Right Bracket 39">
            <a:extLst>
              <a:ext uri="{FF2B5EF4-FFF2-40B4-BE49-F238E27FC236}">
                <a16:creationId xmlns:a16="http://schemas.microsoft.com/office/drawing/2014/main" id="{89D4071A-71D7-4393-83FE-D9A197C457A7}"/>
              </a:ext>
            </a:extLst>
          </p:cNvPr>
          <p:cNvSpPr/>
          <p:nvPr/>
        </p:nvSpPr>
        <p:spPr>
          <a:xfrm>
            <a:off x="23274808" y="18106049"/>
            <a:ext cx="102209" cy="291875"/>
          </a:xfrm>
          <a:prstGeom prst="rightBracket">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ysClr val="windowText" lastClr="000000"/>
                </a:solidFill>
              </a:ln>
              <a:solidFill>
                <a:schemeClr val="tx1">
                  <a:lumMod val="65000"/>
                  <a:lumOff val="35000"/>
                </a:schemeClr>
              </a:solidFill>
            </a:endParaRPr>
          </a:p>
        </p:txBody>
      </p:sp>
      <p:sp>
        <p:nvSpPr>
          <p:cNvPr id="41" name="Right Bracket 40">
            <a:extLst>
              <a:ext uri="{FF2B5EF4-FFF2-40B4-BE49-F238E27FC236}">
                <a16:creationId xmlns:a16="http://schemas.microsoft.com/office/drawing/2014/main" id="{571F043B-5D66-418E-8A49-0D756D349E88}"/>
              </a:ext>
            </a:extLst>
          </p:cNvPr>
          <p:cNvSpPr/>
          <p:nvPr/>
        </p:nvSpPr>
        <p:spPr>
          <a:xfrm>
            <a:off x="25487468" y="18980426"/>
            <a:ext cx="102209" cy="291875"/>
          </a:xfrm>
          <a:prstGeom prst="rightBracket">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ysClr val="windowText" lastClr="000000"/>
                </a:solidFill>
              </a:ln>
              <a:solidFill>
                <a:schemeClr val="tx1">
                  <a:lumMod val="65000"/>
                  <a:lumOff val="35000"/>
                </a:schemeClr>
              </a:solidFill>
            </a:endParaRPr>
          </a:p>
        </p:txBody>
      </p:sp>
      <p:sp>
        <p:nvSpPr>
          <p:cNvPr id="42" name="Right Bracket 41">
            <a:extLst>
              <a:ext uri="{FF2B5EF4-FFF2-40B4-BE49-F238E27FC236}">
                <a16:creationId xmlns:a16="http://schemas.microsoft.com/office/drawing/2014/main" id="{570BA11C-5780-4AD2-AFC3-FA93BD6F7A2C}"/>
              </a:ext>
            </a:extLst>
          </p:cNvPr>
          <p:cNvSpPr/>
          <p:nvPr/>
        </p:nvSpPr>
        <p:spPr>
          <a:xfrm>
            <a:off x="27585164" y="24202219"/>
            <a:ext cx="123648" cy="291875"/>
          </a:xfrm>
          <a:prstGeom prst="rightBracket">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ysClr val="windowText" lastClr="000000"/>
                </a:solidFill>
              </a:ln>
              <a:solidFill>
                <a:schemeClr val="tx1">
                  <a:lumMod val="65000"/>
                  <a:lumOff val="35000"/>
                </a:schemeClr>
              </a:solidFill>
            </a:endParaRPr>
          </a:p>
        </p:txBody>
      </p:sp>
      <p:sp>
        <p:nvSpPr>
          <p:cNvPr id="43" name="Right Bracket 42">
            <a:extLst>
              <a:ext uri="{FF2B5EF4-FFF2-40B4-BE49-F238E27FC236}">
                <a16:creationId xmlns:a16="http://schemas.microsoft.com/office/drawing/2014/main" id="{714A1D58-3A98-42FA-9DC2-1B6CD92F4CB8}"/>
              </a:ext>
            </a:extLst>
          </p:cNvPr>
          <p:cNvSpPr/>
          <p:nvPr/>
        </p:nvSpPr>
        <p:spPr>
          <a:xfrm>
            <a:off x="28497846" y="25063141"/>
            <a:ext cx="102209" cy="291875"/>
          </a:xfrm>
          <a:prstGeom prst="rightBracket">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ysClr val="windowText" lastClr="000000"/>
                </a:solidFill>
              </a:ln>
              <a:solidFill>
                <a:schemeClr val="tx1">
                  <a:lumMod val="65000"/>
                  <a:lumOff val="35000"/>
                </a:schemeClr>
              </a:solidFill>
            </a:endParaRPr>
          </a:p>
        </p:txBody>
      </p:sp>
      <p:sp>
        <p:nvSpPr>
          <p:cNvPr id="44" name="Right Bracket 43">
            <a:extLst>
              <a:ext uri="{FF2B5EF4-FFF2-40B4-BE49-F238E27FC236}">
                <a16:creationId xmlns:a16="http://schemas.microsoft.com/office/drawing/2014/main" id="{994B8F3F-A6E4-46E2-BA27-0F47429DE879}"/>
              </a:ext>
            </a:extLst>
          </p:cNvPr>
          <p:cNvSpPr/>
          <p:nvPr/>
        </p:nvSpPr>
        <p:spPr>
          <a:xfrm>
            <a:off x="29811479" y="25956257"/>
            <a:ext cx="102209" cy="291875"/>
          </a:xfrm>
          <a:prstGeom prst="rightBracket">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ysClr val="windowText" lastClr="000000"/>
                </a:solidFill>
              </a:ln>
              <a:solidFill>
                <a:schemeClr val="tx1">
                  <a:lumMod val="65000"/>
                  <a:lumOff val="35000"/>
                </a:schemeClr>
              </a:solidFill>
            </a:endParaRPr>
          </a:p>
        </p:txBody>
      </p:sp>
      <p:sp>
        <p:nvSpPr>
          <p:cNvPr id="11" name="Rectangle 10">
            <a:extLst>
              <a:ext uri="{FF2B5EF4-FFF2-40B4-BE49-F238E27FC236}">
                <a16:creationId xmlns:a16="http://schemas.microsoft.com/office/drawing/2014/main" id="{1C703F6B-B802-4F13-BA41-8E88E0BCB9AB}"/>
              </a:ext>
            </a:extLst>
          </p:cNvPr>
          <p:cNvSpPr/>
          <p:nvPr/>
        </p:nvSpPr>
        <p:spPr>
          <a:xfrm>
            <a:off x="24081157" y="14653512"/>
            <a:ext cx="290464" cy="369332"/>
          </a:xfrm>
          <a:prstGeom prst="rect">
            <a:avLst/>
          </a:prstGeom>
          <a:ln>
            <a:noFill/>
          </a:ln>
        </p:spPr>
        <p:txBody>
          <a:bodyPr wrap="none">
            <a:spAutoFit/>
          </a:bodyPr>
          <a:lstStyle/>
          <a:p>
            <a:r>
              <a:rPr lang="en-US" b="1" dirty="0">
                <a:solidFill>
                  <a:schemeClr val="tx1">
                    <a:lumMod val="65000"/>
                    <a:lumOff val="35000"/>
                  </a:schemeClr>
                </a:solidFill>
                <a:latin typeface="Segoe UI" panose="020B0502040204020203" pitchFamily="34" charset="0"/>
                <a:cs typeface="Segoe UI" panose="020B0502040204020203" pitchFamily="34" charset="0"/>
              </a:rPr>
              <a:t>*</a:t>
            </a:r>
            <a:endParaRPr lang="en-US" dirty="0">
              <a:solidFill>
                <a:schemeClr val="tx1">
                  <a:lumMod val="65000"/>
                  <a:lumOff val="35000"/>
                </a:schemeClr>
              </a:solidFill>
            </a:endParaRPr>
          </a:p>
        </p:txBody>
      </p:sp>
      <p:sp>
        <p:nvSpPr>
          <p:cNvPr id="45" name="Rectangle 44">
            <a:extLst>
              <a:ext uri="{FF2B5EF4-FFF2-40B4-BE49-F238E27FC236}">
                <a16:creationId xmlns:a16="http://schemas.microsoft.com/office/drawing/2014/main" id="{4F9A549B-CDB3-441A-81F1-1F18E836351D}"/>
              </a:ext>
            </a:extLst>
          </p:cNvPr>
          <p:cNvSpPr/>
          <p:nvPr/>
        </p:nvSpPr>
        <p:spPr>
          <a:xfrm>
            <a:off x="25150977" y="15529691"/>
            <a:ext cx="290464" cy="369332"/>
          </a:xfrm>
          <a:prstGeom prst="rect">
            <a:avLst/>
          </a:prstGeom>
          <a:ln>
            <a:noFill/>
          </a:ln>
        </p:spPr>
        <p:txBody>
          <a:bodyPr wrap="none">
            <a:spAutoFit/>
          </a:bodyPr>
          <a:lstStyle/>
          <a:p>
            <a:r>
              <a:rPr lang="en-US" b="1" dirty="0">
                <a:solidFill>
                  <a:schemeClr val="tx1">
                    <a:lumMod val="65000"/>
                    <a:lumOff val="35000"/>
                  </a:schemeClr>
                </a:solidFill>
                <a:latin typeface="Segoe UI" panose="020B0502040204020203" pitchFamily="34" charset="0"/>
                <a:cs typeface="Segoe UI" panose="020B0502040204020203" pitchFamily="34" charset="0"/>
              </a:rPr>
              <a:t>*</a:t>
            </a:r>
            <a:endParaRPr lang="en-US" dirty="0">
              <a:solidFill>
                <a:schemeClr val="tx1">
                  <a:lumMod val="65000"/>
                  <a:lumOff val="35000"/>
                </a:schemeClr>
              </a:solidFill>
            </a:endParaRPr>
          </a:p>
        </p:txBody>
      </p:sp>
      <p:sp>
        <p:nvSpPr>
          <p:cNvPr id="46" name="Rectangle 45">
            <a:extLst>
              <a:ext uri="{FF2B5EF4-FFF2-40B4-BE49-F238E27FC236}">
                <a16:creationId xmlns:a16="http://schemas.microsoft.com/office/drawing/2014/main" id="{4C70CD03-CB88-44E3-95D8-CCE8A0FC917E}"/>
              </a:ext>
            </a:extLst>
          </p:cNvPr>
          <p:cNvSpPr/>
          <p:nvPr/>
        </p:nvSpPr>
        <p:spPr>
          <a:xfrm>
            <a:off x="23328713" y="18106049"/>
            <a:ext cx="290464" cy="369332"/>
          </a:xfrm>
          <a:prstGeom prst="rect">
            <a:avLst/>
          </a:prstGeom>
          <a:ln>
            <a:noFill/>
          </a:ln>
        </p:spPr>
        <p:txBody>
          <a:bodyPr wrap="none">
            <a:spAutoFit/>
          </a:bodyPr>
          <a:lstStyle/>
          <a:p>
            <a:r>
              <a:rPr lang="en-US" b="1" dirty="0">
                <a:solidFill>
                  <a:schemeClr val="tx1">
                    <a:lumMod val="65000"/>
                    <a:lumOff val="35000"/>
                  </a:schemeClr>
                </a:solidFill>
                <a:latin typeface="Segoe UI" panose="020B0502040204020203" pitchFamily="34" charset="0"/>
                <a:cs typeface="Segoe UI" panose="020B0502040204020203" pitchFamily="34" charset="0"/>
              </a:rPr>
              <a:t>*</a:t>
            </a:r>
            <a:endParaRPr lang="en-US" dirty="0">
              <a:solidFill>
                <a:schemeClr val="tx1">
                  <a:lumMod val="65000"/>
                  <a:lumOff val="35000"/>
                </a:schemeClr>
              </a:solidFill>
            </a:endParaRPr>
          </a:p>
        </p:txBody>
      </p:sp>
      <p:sp>
        <p:nvSpPr>
          <p:cNvPr id="61" name="Rectangle 60">
            <a:extLst>
              <a:ext uri="{FF2B5EF4-FFF2-40B4-BE49-F238E27FC236}">
                <a16:creationId xmlns:a16="http://schemas.microsoft.com/office/drawing/2014/main" id="{EF4B28BA-D5A0-42E7-9730-D1B205216244}"/>
              </a:ext>
            </a:extLst>
          </p:cNvPr>
          <p:cNvSpPr/>
          <p:nvPr/>
        </p:nvSpPr>
        <p:spPr>
          <a:xfrm>
            <a:off x="22312215" y="17281052"/>
            <a:ext cx="290464" cy="369332"/>
          </a:xfrm>
          <a:prstGeom prst="rect">
            <a:avLst/>
          </a:prstGeom>
          <a:ln>
            <a:noFill/>
          </a:ln>
        </p:spPr>
        <p:txBody>
          <a:bodyPr wrap="none">
            <a:spAutoFit/>
          </a:bodyPr>
          <a:lstStyle/>
          <a:p>
            <a:r>
              <a:rPr lang="en-US" b="1" dirty="0">
                <a:solidFill>
                  <a:schemeClr val="tx1">
                    <a:lumMod val="65000"/>
                    <a:lumOff val="35000"/>
                  </a:schemeClr>
                </a:solidFill>
                <a:latin typeface="Segoe UI" panose="020B0502040204020203" pitchFamily="34" charset="0"/>
                <a:cs typeface="Segoe UI" panose="020B0502040204020203" pitchFamily="34" charset="0"/>
              </a:rPr>
              <a:t>*</a:t>
            </a:r>
            <a:endParaRPr lang="en-US" dirty="0">
              <a:solidFill>
                <a:schemeClr val="tx1">
                  <a:lumMod val="65000"/>
                  <a:lumOff val="35000"/>
                </a:schemeClr>
              </a:solidFill>
            </a:endParaRPr>
          </a:p>
        </p:txBody>
      </p:sp>
      <p:sp>
        <p:nvSpPr>
          <p:cNvPr id="62" name="Rectangle 61">
            <a:extLst>
              <a:ext uri="{FF2B5EF4-FFF2-40B4-BE49-F238E27FC236}">
                <a16:creationId xmlns:a16="http://schemas.microsoft.com/office/drawing/2014/main" id="{DAE1AEAB-60AD-46CA-BD94-C5ECA8134EA0}"/>
              </a:ext>
            </a:extLst>
          </p:cNvPr>
          <p:cNvSpPr/>
          <p:nvPr/>
        </p:nvSpPr>
        <p:spPr>
          <a:xfrm>
            <a:off x="21457245" y="16437960"/>
            <a:ext cx="290464" cy="369332"/>
          </a:xfrm>
          <a:prstGeom prst="rect">
            <a:avLst/>
          </a:prstGeom>
          <a:ln>
            <a:noFill/>
          </a:ln>
        </p:spPr>
        <p:txBody>
          <a:bodyPr wrap="none">
            <a:spAutoFit/>
          </a:bodyPr>
          <a:lstStyle/>
          <a:p>
            <a:r>
              <a:rPr lang="en-US" b="1" dirty="0">
                <a:solidFill>
                  <a:schemeClr val="tx1">
                    <a:lumMod val="65000"/>
                    <a:lumOff val="35000"/>
                  </a:schemeClr>
                </a:solidFill>
                <a:latin typeface="Segoe UI" panose="020B0502040204020203" pitchFamily="34" charset="0"/>
                <a:cs typeface="Segoe UI" panose="020B0502040204020203" pitchFamily="34" charset="0"/>
              </a:rPr>
              <a:t>*</a:t>
            </a:r>
            <a:endParaRPr lang="en-US" dirty="0">
              <a:solidFill>
                <a:schemeClr val="tx1">
                  <a:lumMod val="65000"/>
                  <a:lumOff val="35000"/>
                </a:schemeClr>
              </a:solidFill>
            </a:endParaRPr>
          </a:p>
        </p:txBody>
      </p:sp>
      <p:sp>
        <p:nvSpPr>
          <p:cNvPr id="63" name="Rectangle 62">
            <a:extLst>
              <a:ext uri="{FF2B5EF4-FFF2-40B4-BE49-F238E27FC236}">
                <a16:creationId xmlns:a16="http://schemas.microsoft.com/office/drawing/2014/main" id="{8E0EC29A-6052-4BC0-A54D-52DBB6012AEE}"/>
              </a:ext>
            </a:extLst>
          </p:cNvPr>
          <p:cNvSpPr/>
          <p:nvPr/>
        </p:nvSpPr>
        <p:spPr>
          <a:xfrm>
            <a:off x="25541373" y="18980426"/>
            <a:ext cx="290464" cy="369332"/>
          </a:xfrm>
          <a:prstGeom prst="rect">
            <a:avLst/>
          </a:prstGeom>
          <a:ln>
            <a:noFill/>
          </a:ln>
        </p:spPr>
        <p:txBody>
          <a:bodyPr wrap="none">
            <a:spAutoFit/>
          </a:bodyPr>
          <a:lstStyle/>
          <a:p>
            <a:r>
              <a:rPr lang="en-US" b="1" dirty="0">
                <a:solidFill>
                  <a:schemeClr val="tx1">
                    <a:lumMod val="65000"/>
                    <a:lumOff val="35000"/>
                  </a:schemeClr>
                </a:solidFill>
                <a:latin typeface="Segoe UI" panose="020B0502040204020203" pitchFamily="34" charset="0"/>
                <a:cs typeface="Segoe UI" panose="020B0502040204020203" pitchFamily="34" charset="0"/>
              </a:rPr>
              <a:t>*</a:t>
            </a:r>
            <a:endParaRPr lang="en-US" dirty="0">
              <a:solidFill>
                <a:schemeClr val="tx1">
                  <a:lumMod val="65000"/>
                  <a:lumOff val="35000"/>
                </a:schemeClr>
              </a:solidFill>
            </a:endParaRPr>
          </a:p>
        </p:txBody>
      </p:sp>
      <p:sp>
        <p:nvSpPr>
          <p:cNvPr id="64" name="Rectangle 63">
            <a:extLst>
              <a:ext uri="{FF2B5EF4-FFF2-40B4-BE49-F238E27FC236}">
                <a16:creationId xmlns:a16="http://schemas.microsoft.com/office/drawing/2014/main" id="{440DB809-D14C-434B-B481-00D78720ED6E}"/>
              </a:ext>
            </a:extLst>
          </p:cNvPr>
          <p:cNvSpPr/>
          <p:nvPr/>
        </p:nvSpPr>
        <p:spPr>
          <a:xfrm>
            <a:off x="27648381" y="24202219"/>
            <a:ext cx="290464" cy="369332"/>
          </a:xfrm>
          <a:prstGeom prst="rect">
            <a:avLst/>
          </a:prstGeom>
          <a:ln>
            <a:noFill/>
          </a:ln>
        </p:spPr>
        <p:txBody>
          <a:bodyPr wrap="none">
            <a:spAutoFit/>
          </a:bodyPr>
          <a:lstStyle/>
          <a:p>
            <a:r>
              <a:rPr lang="en-US" b="1" dirty="0">
                <a:solidFill>
                  <a:schemeClr val="tx1">
                    <a:lumMod val="65000"/>
                    <a:lumOff val="35000"/>
                  </a:schemeClr>
                </a:solidFill>
                <a:latin typeface="Segoe UI" panose="020B0502040204020203" pitchFamily="34" charset="0"/>
                <a:cs typeface="Segoe UI" panose="020B0502040204020203" pitchFamily="34" charset="0"/>
              </a:rPr>
              <a:t>*</a:t>
            </a:r>
            <a:endParaRPr lang="en-US" dirty="0">
              <a:solidFill>
                <a:schemeClr val="tx1">
                  <a:lumMod val="65000"/>
                  <a:lumOff val="35000"/>
                </a:schemeClr>
              </a:solidFill>
            </a:endParaRPr>
          </a:p>
        </p:txBody>
      </p:sp>
      <p:sp>
        <p:nvSpPr>
          <p:cNvPr id="65" name="Rectangle 64">
            <a:extLst>
              <a:ext uri="{FF2B5EF4-FFF2-40B4-BE49-F238E27FC236}">
                <a16:creationId xmlns:a16="http://schemas.microsoft.com/office/drawing/2014/main" id="{DD85509D-7F08-4F2B-8704-59B645CA0BC9}"/>
              </a:ext>
            </a:extLst>
          </p:cNvPr>
          <p:cNvSpPr/>
          <p:nvPr/>
        </p:nvSpPr>
        <p:spPr>
          <a:xfrm>
            <a:off x="28609806" y="25043807"/>
            <a:ext cx="290464" cy="369332"/>
          </a:xfrm>
          <a:prstGeom prst="rect">
            <a:avLst/>
          </a:prstGeom>
          <a:ln>
            <a:noFill/>
          </a:ln>
        </p:spPr>
        <p:txBody>
          <a:bodyPr wrap="none">
            <a:spAutoFit/>
          </a:bodyPr>
          <a:lstStyle/>
          <a:p>
            <a:r>
              <a:rPr lang="en-US" b="1" dirty="0">
                <a:solidFill>
                  <a:schemeClr val="tx1">
                    <a:lumMod val="65000"/>
                    <a:lumOff val="35000"/>
                  </a:schemeClr>
                </a:solidFill>
                <a:latin typeface="Segoe UI" panose="020B0502040204020203" pitchFamily="34" charset="0"/>
                <a:cs typeface="Segoe UI" panose="020B0502040204020203" pitchFamily="34" charset="0"/>
              </a:rPr>
              <a:t>*</a:t>
            </a:r>
            <a:endParaRPr lang="en-US" dirty="0">
              <a:solidFill>
                <a:schemeClr val="tx1">
                  <a:lumMod val="65000"/>
                  <a:lumOff val="35000"/>
                </a:schemeClr>
              </a:solidFill>
            </a:endParaRPr>
          </a:p>
        </p:txBody>
      </p:sp>
      <p:sp>
        <p:nvSpPr>
          <p:cNvPr id="66" name="Rectangle 65">
            <a:extLst>
              <a:ext uri="{FF2B5EF4-FFF2-40B4-BE49-F238E27FC236}">
                <a16:creationId xmlns:a16="http://schemas.microsoft.com/office/drawing/2014/main" id="{3F588F90-2155-4FFA-86EB-F2B8E61E2EE2}"/>
              </a:ext>
            </a:extLst>
          </p:cNvPr>
          <p:cNvSpPr/>
          <p:nvPr/>
        </p:nvSpPr>
        <p:spPr>
          <a:xfrm>
            <a:off x="29923439" y="25956257"/>
            <a:ext cx="290464" cy="369332"/>
          </a:xfrm>
          <a:prstGeom prst="rect">
            <a:avLst/>
          </a:prstGeom>
          <a:ln>
            <a:noFill/>
          </a:ln>
        </p:spPr>
        <p:txBody>
          <a:bodyPr wrap="none">
            <a:spAutoFit/>
          </a:bodyPr>
          <a:lstStyle/>
          <a:p>
            <a:r>
              <a:rPr lang="en-US" b="1" dirty="0">
                <a:solidFill>
                  <a:schemeClr val="tx1">
                    <a:lumMod val="65000"/>
                    <a:lumOff val="35000"/>
                  </a:schemeClr>
                </a:solidFill>
                <a:latin typeface="Segoe UI" panose="020B0502040204020203" pitchFamily="34" charset="0"/>
                <a:cs typeface="Segoe UI" panose="020B0502040204020203" pitchFamily="34" charset="0"/>
              </a:rPr>
              <a:t>*</a:t>
            </a:r>
            <a:endParaRPr lang="en-US" dirty="0">
              <a:solidFill>
                <a:schemeClr val="tx1">
                  <a:lumMod val="65000"/>
                  <a:lumOff val="35000"/>
                </a:schemeClr>
              </a:solidFill>
            </a:endParaRPr>
          </a:p>
        </p:txBody>
      </p:sp>
      <p:sp>
        <p:nvSpPr>
          <p:cNvPr id="67" name="Rectangle 66">
            <a:extLst>
              <a:ext uri="{FF2B5EF4-FFF2-40B4-BE49-F238E27FC236}">
                <a16:creationId xmlns:a16="http://schemas.microsoft.com/office/drawing/2014/main" id="{5378E26C-6709-4103-B337-C13460716891}"/>
              </a:ext>
            </a:extLst>
          </p:cNvPr>
          <p:cNvSpPr/>
          <p:nvPr/>
        </p:nvSpPr>
        <p:spPr>
          <a:xfrm>
            <a:off x="29566452" y="27678685"/>
            <a:ext cx="290464" cy="369332"/>
          </a:xfrm>
          <a:prstGeom prst="rect">
            <a:avLst/>
          </a:prstGeom>
          <a:ln>
            <a:noFill/>
          </a:ln>
        </p:spPr>
        <p:txBody>
          <a:bodyPr wrap="none">
            <a:spAutoFit/>
          </a:bodyPr>
          <a:lstStyle/>
          <a:p>
            <a:r>
              <a:rPr lang="en-US" b="1" dirty="0">
                <a:solidFill>
                  <a:schemeClr val="tx1">
                    <a:lumMod val="65000"/>
                    <a:lumOff val="35000"/>
                  </a:schemeClr>
                </a:solidFill>
                <a:latin typeface="Segoe UI" panose="020B0502040204020203" pitchFamily="34" charset="0"/>
                <a:cs typeface="Segoe UI" panose="020B0502040204020203" pitchFamily="34" charset="0"/>
              </a:rPr>
              <a:t>*</a:t>
            </a:r>
            <a:endParaRPr lang="en-US" dirty="0">
              <a:solidFill>
                <a:schemeClr val="tx1">
                  <a:lumMod val="65000"/>
                  <a:lumOff val="35000"/>
                </a:schemeClr>
              </a:solidFill>
            </a:endParaRPr>
          </a:p>
        </p:txBody>
      </p:sp>
      <p:pic>
        <p:nvPicPr>
          <p:cNvPr id="68" name="Picture 67">
            <a:extLst>
              <a:ext uri="{FF2B5EF4-FFF2-40B4-BE49-F238E27FC236}">
                <a16:creationId xmlns:a16="http://schemas.microsoft.com/office/drawing/2014/main" id="{46B5B006-DFA8-4090-8AC8-57CFA01F6566}"/>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39706240" y="683558"/>
            <a:ext cx="3653074" cy="3150345"/>
          </a:xfrm>
          <a:prstGeom prst="rect">
            <a:avLst/>
          </a:prstGeom>
        </p:spPr>
      </p:pic>
      <p:sp>
        <p:nvSpPr>
          <p:cNvPr id="69" name="Rectangle 68">
            <a:extLst>
              <a:ext uri="{FF2B5EF4-FFF2-40B4-BE49-F238E27FC236}">
                <a16:creationId xmlns:a16="http://schemas.microsoft.com/office/drawing/2014/main" id="{62A8C7F3-F1F9-45A8-924B-1665BFC06B5A}"/>
              </a:ext>
            </a:extLst>
          </p:cNvPr>
          <p:cNvSpPr/>
          <p:nvPr/>
        </p:nvSpPr>
        <p:spPr>
          <a:xfrm>
            <a:off x="-15809" y="32188433"/>
            <a:ext cx="43907009" cy="73488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914" dirty="0"/>
          </a:p>
        </p:txBody>
      </p:sp>
    </p:spTree>
    <p:extLst>
      <p:ext uri="{BB962C8B-B14F-4D97-AF65-F5344CB8AC3E}">
        <p14:creationId xmlns:p14="http://schemas.microsoft.com/office/powerpoint/2010/main" val="942577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3175</TotalTime>
  <Words>916</Words>
  <Application>Microsoft Office PowerPoint</Application>
  <PresentationFormat>Custom</PresentationFormat>
  <Paragraphs>123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Annalisa Sega</dc:creator>
  <cp:lastModifiedBy>Annalisa Sega</cp:lastModifiedBy>
  <cp:revision>40</cp:revision>
  <dcterms:created xsi:type="dcterms:W3CDTF">2019-10-27T19:30:22Z</dcterms:created>
  <dcterms:modified xsi:type="dcterms:W3CDTF">2019-11-18T17:27:04Z</dcterms:modified>
</cp:coreProperties>
</file>