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3" r:id="rId5"/>
    <p:sldId id="262" r:id="rId6"/>
    <p:sldId id="264" r:id="rId7"/>
    <p:sldId id="265" r:id="rId8"/>
    <p:sldId id="267" r:id="rId9"/>
    <p:sldId id="272" r:id="rId10"/>
    <p:sldId id="266" r:id="rId11"/>
    <p:sldId id="268" r:id="rId12"/>
    <p:sldId id="269" r:id="rId13"/>
    <p:sldId id="270" r:id="rId14"/>
    <p:sldId id="274" r:id="rId15"/>
    <p:sldId id="273" r:id="rId16"/>
    <p:sldId id="275"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84" d="100"/>
          <a:sy n="84" d="100"/>
        </p:scale>
        <p:origin x="7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55160472"/>
        <c:axId val="291221416"/>
        <c:axId val="291212192"/>
      </c:bar3DChart>
      <c:catAx>
        <c:axId val="355160472"/>
        <c:scaling>
          <c:orientation val="minMax"/>
        </c:scaling>
        <c:delete val="0"/>
        <c:axPos val="b"/>
        <c:numFmt formatCode="General" sourceLinked="1"/>
        <c:majorTickMark val="out"/>
        <c:minorTickMark val="none"/>
        <c:tickLblPos val="nextTo"/>
        <c:crossAx val="291221416"/>
        <c:crosses val="autoZero"/>
        <c:auto val="1"/>
        <c:lblAlgn val="ctr"/>
        <c:lblOffset val="100"/>
        <c:noMultiLvlLbl val="0"/>
      </c:catAx>
      <c:valAx>
        <c:axId val="291221416"/>
        <c:scaling>
          <c:orientation val="minMax"/>
        </c:scaling>
        <c:delete val="0"/>
        <c:axPos val="l"/>
        <c:majorGridlines/>
        <c:numFmt formatCode="General" sourceLinked="1"/>
        <c:majorTickMark val="out"/>
        <c:minorTickMark val="none"/>
        <c:tickLblPos val="nextTo"/>
        <c:crossAx val="355160472"/>
        <c:crosses val="autoZero"/>
        <c:crossBetween val="between"/>
      </c:valAx>
      <c:serAx>
        <c:axId val="291212192"/>
        <c:scaling>
          <c:orientation val="minMax"/>
        </c:scaling>
        <c:delete val="0"/>
        <c:axPos val="b"/>
        <c:majorTickMark val="out"/>
        <c:minorTickMark val="none"/>
        <c:tickLblPos val="nextTo"/>
        <c:crossAx val="29122141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2FB5B-D253-4764-9E61-FECB23B6BE08}"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200695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2FB5B-D253-4764-9E61-FECB23B6BE08}"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315869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2FB5B-D253-4764-9E61-FECB23B6BE08}"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317917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2FB5B-D253-4764-9E61-FECB23B6BE08}"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66AC9-C1ED-4E01-9203-ED3DE02274B3}" type="slidenum">
              <a:rPr lang="en-US" smtClean="0"/>
              <a:t>‹#›</a:t>
            </a:fld>
            <a:endParaRPr lang="en-US"/>
          </a:p>
        </p:txBody>
      </p:sp>
      <p:graphicFrame>
        <p:nvGraphicFramePr>
          <p:cNvPr id="6" name="TPChart" hidden="1"/>
          <p:cNvGraphicFramePr/>
          <p:nvPr userDrawn="1">
            <p:extLst>
              <p:ext uri="{D42A27DB-BD31-4B8C-83A1-F6EECF244321}">
                <p14:modId xmlns:p14="http://schemas.microsoft.com/office/powerpoint/2010/main" val="2460794214"/>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45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12FB5B-D253-4764-9E61-FECB23B6BE08}"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56660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2FB5B-D253-4764-9E61-FECB23B6BE08}" type="datetimeFigureOut">
              <a:rPr lang="en-US" smtClean="0"/>
              <a:t>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369453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12FB5B-D253-4764-9E61-FECB23B6BE08}"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155657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12FB5B-D253-4764-9E61-FECB23B6BE08}" type="datetimeFigureOut">
              <a:rPr lang="en-US" smtClean="0"/>
              <a:t>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317443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12FB5B-D253-4764-9E61-FECB23B6BE08}" type="datetimeFigureOut">
              <a:rPr lang="en-US" smtClean="0"/>
              <a:t>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198215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2FB5B-D253-4764-9E61-FECB23B6BE08}" type="datetimeFigureOut">
              <a:rPr lang="en-US" smtClean="0"/>
              <a:t>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8174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2FB5B-D253-4764-9E61-FECB23B6BE08}"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34837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2FB5B-D253-4764-9E61-FECB23B6BE08}" type="datetimeFigureOut">
              <a:rPr lang="en-US" smtClean="0"/>
              <a:t>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66AC9-C1ED-4E01-9203-ED3DE02274B3}" type="slidenum">
              <a:rPr lang="en-US" smtClean="0"/>
              <a:t>‹#›</a:t>
            </a:fld>
            <a:endParaRPr lang="en-US"/>
          </a:p>
        </p:txBody>
      </p:sp>
    </p:spTree>
    <p:extLst>
      <p:ext uri="{BB962C8B-B14F-4D97-AF65-F5344CB8AC3E}">
        <p14:creationId xmlns:p14="http://schemas.microsoft.com/office/powerpoint/2010/main" val="163332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2FB5B-D253-4764-9E61-FECB23B6BE08}" type="datetimeFigureOut">
              <a:rPr lang="en-US" smtClean="0"/>
              <a:t>2/26/2019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66AC9-C1ED-4E01-9203-ED3DE02274B3}" type="slidenum">
              <a:rPr lang="en-US" smtClean="0"/>
              <a:t>‹#›</a:t>
            </a:fld>
            <a:endParaRPr lang="en-US"/>
          </a:p>
        </p:txBody>
      </p:sp>
    </p:spTree>
    <p:extLst>
      <p:ext uri="{BB962C8B-B14F-4D97-AF65-F5344CB8AC3E}">
        <p14:creationId xmlns:p14="http://schemas.microsoft.com/office/powerpoint/2010/main" val="1663007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2146/ajhp070276" TargetMode="External"/><Relationship Id="rId2" Type="http://schemas.openxmlformats.org/officeDocument/2006/relationships/hyperlink" Target="http://methods.sagepub.com/" TargetMode="External"/><Relationship Id="rId1" Type="http://schemas.openxmlformats.org/officeDocument/2006/relationships/slideLayout" Target="../slideLayouts/slideLayout12.xml"/><Relationship Id="rId4" Type="http://schemas.openxmlformats.org/officeDocument/2006/relationships/hyperlink" Target="https://doi.org/10.1080/0951839090273651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Hopes:</a:t>
            </a:r>
            <a:endParaRPr lang="en-US" dirty="0"/>
          </a:p>
        </p:txBody>
      </p:sp>
      <p:sp>
        <p:nvSpPr>
          <p:cNvPr id="4" name="TextBox 3"/>
          <p:cNvSpPr txBox="1"/>
          <p:nvPr/>
        </p:nvSpPr>
        <p:spPr>
          <a:xfrm>
            <a:off x="895350" y="2100263"/>
            <a:ext cx="10458450"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You develop at least one research idea today</a:t>
            </a:r>
          </a:p>
          <a:p>
            <a:pPr marL="285750" indent="-285750">
              <a:buFont typeface="Arial" panose="020B0604020202020204" pitchFamily="34" charset="0"/>
              <a:buChar char="•"/>
            </a:pPr>
            <a:r>
              <a:rPr lang="en-US" sz="3600" dirty="0" smtClean="0"/>
              <a:t>You talk to a colleague and improve a research question today</a:t>
            </a:r>
          </a:p>
        </p:txBody>
      </p:sp>
    </p:spTree>
    <p:extLst>
      <p:ext uri="{BB962C8B-B14F-4D97-AF65-F5344CB8AC3E}">
        <p14:creationId xmlns:p14="http://schemas.microsoft.com/office/powerpoint/2010/main" val="319091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Hypothesis-Driven (Quantitative) Research</a:t>
            </a:r>
            <a:endParaRPr lang="en-US" dirty="0"/>
          </a:p>
        </p:txBody>
      </p:sp>
      <p:sp>
        <p:nvSpPr>
          <p:cNvPr id="3" name="TextBox 2"/>
          <p:cNvSpPr txBox="1"/>
          <p:nvPr/>
        </p:nvSpPr>
        <p:spPr>
          <a:xfrm>
            <a:off x="1451610" y="1793558"/>
            <a:ext cx="8606790" cy="1569660"/>
          </a:xfrm>
          <a:prstGeom prst="rect">
            <a:avLst/>
          </a:prstGeom>
          <a:noFill/>
        </p:spPr>
        <p:txBody>
          <a:bodyPr wrap="square" rtlCol="0">
            <a:spAutoFit/>
          </a:bodyPr>
          <a:lstStyle/>
          <a:p>
            <a:r>
              <a:rPr lang="en-US" sz="2400" dirty="0" smtClean="0"/>
              <a:t>“A </a:t>
            </a:r>
            <a:r>
              <a:rPr lang="en-US" sz="2400" dirty="0"/>
              <a:t>research hypothesis is a specific, clear, and testable proposition or </a:t>
            </a:r>
            <a:r>
              <a:rPr lang="en-US" sz="2400" dirty="0">
                <a:solidFill>
                  <a:srgbClr val="FF0000"/>
                </a:solidFill>
              </a:rPr>
              <a:t>predictive statement </a:t>
            </a:r>
            <a:r>
              <a:rPr lang="en-US" sz="2400" dirty="0"/>
              <a:t>about the possible </a:t>
            </a:r>
            <a:r>
              <a:rPr lang="en-US" sz="2400" dirty="0" smtClean="0"/>
              <a:t>outcome, such </a:t>
            </a:r>
            <a:r>
              <a:rPr lang="en-US" sz="2400" dirty="0"/>
              <a:t>as presumed differences between groups on a particular variable or relationships between variables</a:t>
            </a:r>
            <a:r>
              <a:rPr lang="en-US" sz="2400" dirty="0" smtClean="0"/>
              <a:t>.”</a:t>
            </a:r>
            <a:endParaRPr lang="en-US" sz="2400" dirty="0"/>
          </a:p>
        </p:txBody>
      </p:sp>
      <p:sp>
        <p:nvSpPr>
          <p:cNvPr id="4" name="TextBox 3"/>
          <p:cNvSpPr txBox="1"/>
          <p:nvPr/>
        </p:nvSpPr>
        <p:spPr>
          <a:xfrm>
            <a:off x="1455420" y="3991928"/>
            <a:ext cx="8606790" cy="1200329"/>
          </a:xfrm>
          <a:prstGeom prst="rect">
            <a:avLst/>
          </a:prstGeom>
          <a:noFill/>
        </p:spPr>
        <p:txBody>
          <a:bodyPr wrap="square" rtlCol="0">
            <a:spAutoFit/>
          </a:bodyPr>
          <a:lstStyle/>
          <a:p>
            <a:pPr marL="342900" indent="-342900">
              <a:buFont typeface="Arial" panose="020B0604020202020204" pitchFamily="34" charset="0"/>
              <a:buChar char="•"/>
            </a:pPr>
            <a:r>
              <a:rPr lang="en-US" sz="2400" i="1" dirty="0" smtClean="0"/>
              <a:t>Use of hypotheses implies you will be using inferential statistics!</a:t>
            </a:r>
          </a:p>
          <a:p>
            <a:pPr marL="342900" indent="-342900">
              <a:buFont typeface="Arial" panose="020B0604020202020204" pitchFamily="34" charset="0"/>
              <a:buChar char="•"/>
            </a:pPr>
            <a:r>
              <a:rPr lang="en-US" sz="2400" i="1" dirty="0" smtClean="0"/>
              <a:t>When you write a hypothesis you should have decided on the research design and what statistical tests you will use!</a:t>
            </a:r>
            <a:endParaRPr lang="en-US" sz="2400" i="1" dirty="0"/>
          </a:p>
        </p:txBody>
      </p:sp>
    </p:spTree>
    <p:extLst>
      <p:ext uri="{BB962C8B-B14F-4D97-AF65-F5344CB8AC3E}">
        <p14:creationId xmlns:p14="http://schemas.microsoft.com/office/powerpoint/2010/main" val="40892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specific hypotheses are….</a:t>
            </a:r>
            <a:endParaRPr lang="en-US" dirty="0"/>
          </a:p>
        </p:txBody>
      </p:sp>
      <p:sp>
        <p:nvSpPr>
          <p:cNvPr id="3" name="TextBox 2"/>
          <p:cNvSpPr txBox="1"/>
          <p:nvPr/>
        </p:nvSpPr>
        <p:spPr>
          <a:xfrm>
            <a:off x="838200" y="1543050"/>
            <a:ext cx="9738360" cy="4524315"/>
          </a:xfrm>
          <a:prstGeom prst="rect">
            <a:avLst/>
          </a:prstGeom>
          <a:noFill/>
        </p:spPr>
        <p:txBody>
          <a:bodyPr wrap="square" rtlCol="0">
            <a:spAutoFit/>
          </a:bodyPr>
          <a:lstStyle/>
          <a:p>
            <a:r>
              <a:rPr lang="en-US" dirty="0"/>
              <a:t>Purpose: </a:t>
            </a:r>
          </a:p>
          <a:p>
            <a:r>
              <a:rPr lang="en-US" dirty="0" smtClean="0"/>
              <a:t>The purpose of this study is to determine whether the SOAP note tool has sufficient reliability and validity to be used for high stakes assessment decisions in preclinical medical courses. </a:t>
            </a:r>
          </a:p>
          <a:p>
            <a:r>
              <a:rPr lang="en-US" b="1" i="1" dirty="0"/>
              <a:t> </a:t>
            </a:r>
            <a:endParaRPr lang="en-US" dirty="0"/>
          </a:p>
          <a:p>
            <a:r>
              <a:rPr lang="en-US" b="1" dirty="0"/>
              <a:t>Hypotheses:</a:t>
            </a:r>
            <a:endParaRPr lang="en-US" dirty="0"/>
          </a:p>
          <a:p>
            <a:r>
              <a:rPr lang="en-US" dirty="0" smtClean="0"/>
              <a:t>1. The </a:t>
            </a:r>
            <a:r>
              <a:rPr lang="en-US" dirty="0"/>
              <a:t>SOAP tool will have a reliability coefficient (internal consistency) of at least </a:t>
            </a:r>
            <a:r>
              <a:rPr lang="en-US" dirty="0" smtClean="0"/>
              <a:t>0.7 to demonstrate that grades are mathematically defensible.</a:t>
            </a:r>
          </a:p>
          <a:p>
            <a:r>
              <a:rPr lang="en-US" dirty="0" smtClean="0"/>
              <a:t>2. Pairs of faculty raters will achieve </a:t>
            </a:r>
            <a:r>
              <a:rPr lang="en-US" dirty="0" err="1" smtClean="0"/>
              <a:t>intraclass</a:t>
            </a:r>
            <a:r>
              <a:rPr lang="en-US" dirty="0" smtClean="0"/>
              <a:t> correlations in excess of 0.7 to demonstrate acceptable inter-rater reliability.</a:t>
            </a:r>
            <a:endParaRPr lang="en-US" dirty="0"/>
          </a:p>
          <a:p>
            <a:r>
              <a:rPr lang="en-US" dirty="0" smtClean="0"/>
              <a:t>3. </a:t>
            </a:r>
            <a:r>
              <a:rPr lang="en-US" dirty="0"/>
              <a:t>SOAP scores will correlate with </a:t>
            </a:r>
            <a:r>
              <a:rPr lang="en-US" dirty="0" smtClean="0"/>
              <a:t>other summative </a:t>
            </a:r>
            <a:r>
              <a:rPr lang="en-US" dirty="0"/>
              <a:t>assessment scores </a:t>
            </a:r>
            <a:r>
              <a:rPr lang="en-US" dirty="0" smtClean="0"/>
              <a:t>to </a:t>
            </a:r>
            <a:r>
              <a:rPr lang="en-US" dirty="0"/>
              <a:t>demonstrate concurrent and predictive validity.</a:t>
            </a:r>
          </a:p>
          <a:p>
            <a:r>
              <a:rPr lang="en-US" dirty="0" smtClean="0"/>
              <a:t>4. </a:t>
            </a:r>
            <a:r>
              <a:rPr lang="en-US" dirty="0"/>
              <a:t>Survey ratings for faculty and students </a:t>
            </a:r>
            <a:r>
              <a:rPr lang="en-US" dirty="0" smtClean="0"/>
              <a:t>will be better </a:t>
            </a:r>
            <a:r>
              <a:rPr lang="en-US" dirty="0"/>
              <a:t>than neutral to demonstrate acceptability, feasibility and cost-effectiveness.</a:t>
            </a:r>
          </a:p>
          <a:p>
            <a:r>
              <a:rPr lang="en-US" dirty="0" smtClean="0"/>
              <a:t>5. </a:t>
            </a:r>
            <a:r>
              <a:rPr lang="en-US" dirty="0"/>
              <a:t>Student SOAP scores will correlate with long term retention of knowledge after one year, as evidence of educational impact.</a:t>
            </a:r>
          </a:p>
          <a:p>
            <a:endParaRPr lang="en-US" dirty="0"/>
          </a:p>
        </p:txBody>
      </p:sp>
    </p:spTree>
    <p:extLst>
      <p:ext uri="{BB962C8B-B14F-4D97-AF65-F5344CB8AC3E}">
        <p14:creationId xmlns:p14="http://schemas.microsoft.com/office/powerpoint/2010/main" val="615532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and specific aims (qualitative research)</a:t>
            </a:r>
            <a:endParaRPr lang="en-US" dirty="0"/>
          </a:p>
        </p:txBody>
      </p:sp>
      <p:sp>
        <p:nvSpPr>
          <p:cNvPr id="3" name="TextBox 2"/>
          <p:cNvSpPr txBox="1"/>
          <p:nvPr/>
        </p:nvSpPr>
        <p:spPr>
          <a:xfrm>
            <a:off x="960120" y="1988820"/>
            <a:ext cx="10218420" cy="4524315"/>
          </a:xfrm>
          <a:prstGeom prst="rect">
            <a:avLst/>
          </a:prstGeom>
          <a:noFill/>
        </p:spPr>
        <p:txBody>
          <a:bodyPr wrap="square" rtlCol="0">
            <a:spAutoFit/>
          </a:bodyPr>
          <a:lstStyle/>
          <a:p>
            <a:r>
              <a:rPr lang="en-US" sz="2400" dirty="0" smtClean="0"/>
              <a:t>Convert your purpose statement into a research question: </a:t>
            </a:r>
          </a:p>
          <a:p>
            <a:endParaRPr lang="en-US" sz="2400" dirty="0"/>
          </a:p>
          <a:p>
            <a:r>
              <a:rPr lang="en-US" sz="2400" dirty="0" smtClean="0"/>
              <a:t>The purpose of this study is to develop an understanding of the sources and impacts of trust or mistrust of the faculty and curriculum among preclinical medical students at the UCF COM.</a:t>
            </a:r>
          </a:p>
          <a:p>
            <a:endParaRPr lang="en-US" sz="2400" dirty="0"/>
          </a:p>
          <a:p>
            <a:r>
              <a:rPr lang="en-US" sz="2400" dirty="0"/>
              <a:t>What are the sources of trust and mistrust between </a:t>
            </a:r>
            <a:r>
              <a:rPr lang="en-US" sz="2400" dirty="0" smtClean="0"/>
              <a:t>preclinical medical students </a:t>
            </a:r>
            <a:r>
              <a:rPr lang="en-US" sz="2400" dirty="0"/>
              <a:t>and faculty </a:t>
            </a:r>
            <a:r>
              <a:rPr lang="en-US" sz="2400" dirty="0" smtClean="0"/>
              <a:t>at the UCF COM </a:t>
            </a:r>
            <a:r>
              <a:rPr lang="en-US" sz="2400" dirty="0"/>
              <a:t>and how does this perception of trust impact the learning environment?</a:t>
            </a:r>
            <a:endParaRPr lang="en-US" sz="2400" dirty="0" smtClean="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1991124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and specific aims (qualitative research)</a:t>
            </a:r>
            <a:endParaRPr lang="en-US" dirty="0"/>
          </a:p>
        </p:txBody>
      </p:sp>
      <p:sp>
        <p:nvSpPr>
          <p:cNvPr id="3" name="TextBox 2"/>
          <p:cNvSpPr txBox="1"/>
          <p:nvPr/>
        </p:nvSpPr>
        <p:spPr>
          <a:xfrm>
            <a:off x="960120" y="1988820"/>
            <a:ext cx="10218420" cy="4154984"/>
          </a:xfrm>
          <a:prstGeom prst="rect">
            <a:avLst/>
          </a:prstGeom>
          <a:noFill/>
        </p:spPr>
        <p:txBody>
          <a:bodyPr wrap="square" rtlCol="0">
            <a:spAutoFit/>
          </a:bodyPr>
          <a:lstStyle/>
          <a:p>
            <a:r>
              <a:rPr lang="en-US" sz="2400" dirty="0" smtClean="0"/>
              <a:t>What </a:t>
            </a:r>
            <a:r>
              <a:rPr lang="en-US" sz="2400" dirty="0"/>
              <a:t>are the sources of trust and mistrust between </a:t>
            </a:r>
            <a:r>
              <a:rPr lang="en-US" sz="2400" dirty="0" smtClean="0"/>
              <a:t>preclinical medical students </a:t>
            </a:r>
            <a:r>
              <a:rPr lang="en-US" sz="2400" dirty="0"/>
              <a:t>and faculty </a:t>
            </a:r>
            <a:r>
              <a:rPr lang="en-US" sz="2400" dirty="0" smtClean="0"/>
              <a:t>at the UCF COM </a:t>
            </a:r>
            <a:r>
              <a:rPr lang="en-US" sz="2400" dirty="0"/>
              <a:t>and how does this perception of trust impact the learning environment</a:t>
            </a:r>
            <a:r>
              <a:rPr lang="en-US" sz="2400" dirty="0" smtClean="0"/>
              <a:t>?</a:t>
            </a:r>
          </a:p>
          <a:p>
            <a:endParaRPr lang="en-US" sz="2400" dirty="0"/>
          </a:p>
          <a:p>
            <a:r>
              <a:rPr lang="en-US" sz="2400" dirty="0" smtClean="0"/>
              <a:t>Specific aims:</a:t>
            </a:r>
          </a:p>
          <a:p>
            <a:pPr lvl="0"/>
            <a:r>
              <a:rPr lang="en-US" sz="2400" dirty="0" smtClean="0"/>
              <a:t>To describe </a:t>
            </a:r>
            <a:r>
              <a:rPr lang="en-US" sz="2400" dirty="0"/>
              <a:t>the state of the student-faculty </a:t>
            </a:r>
            <a:r>
              <a:rPr lang="en-US" sz="2400" dirty="0" smtClean="0"/>
              <a:t>relationship</a:t>
            </a:r>
            <a:endParaRPr lang="en-US" sz="2400" dirty="0"/>
          </a:p>
          <a:p>
            <a:pPr lvl="0"/>
            <a:r>
              <a:rPr lang="en-US" sz="2400" dirty="0" smtClean="0"/>
              <a:t>To </a:t>
            </a:r>
            <a:r>
              <a:rPr lang="en-US" sz="2400" dirty="0"/>
              <a:t>assess the level of trust placed on the faculty and the curriculum</a:t>
            </a:r>
            <a:r>
              <a:rPr lang="en-US" sz="2400" dirty="0" smtClean="0"/>
              <a:t>.</a:t>
            </a:r>
          </a:p>
          <a:p>
            <a:r>
              <a:rPr lang="en-US" sz="2400" dirty="0" smtClean="0"/>
              <a:t>To identify potential sources of trust and mistrust between students and faculty.</a:t>
            </a:r>
          </a:p>
          <a:p>
            <a:pPr lvl="0"/>
            <a:r>
              <a:rPr lang="en-US" sz="2400" dirty="0" smtClean="0"/>
              <a:t>To </a:t>
            </a:r>
            <a:r>
              <a:rPr lang="en-US" sz="2400" dirty="0"/>
              <a:t>determine the impacts </a:t>
            </a:r>
            <a:r>
              <a:rPr lang="en-US" sz="2400" dirty="0" smtClean="0"/>
              <a:t>on the learning environment of </a:t>
            </a:r>
            <a:r>
              <a:rPr lang="en-US" sz="2400" dirty="0"/>
              <a:t>this level of trust or mistrust. </a:t>
            </a:r>
          </a:p>
          <a:p>
            <a:endParaRPr lang="en-US" sz="2400" dirty="0"/>
          </a:p>
        </p:txBody>
      </p:sp>
      <p:sp>
        <p:nvSpPr>
          <p:cNvPr id="4" name="TextBox 3"/>
          <p:cNvSpPr txBox="1"/>
          <p:nvPr/>
        </p:nvSpPr>
        <p:spPr>
          <a:xfrm>
            <a:off x="4880610" y="5886450"/>
            <a:ext cx="6789420" cy="369332"/>
          </a:xfrm>
          <a:prstGeom prst="rect">
            <a:avLst/>
          </a:prstGeom>
          <a:noFill/>
        </p:spPr>
        <p:txBody>
          <a:bodyPr wrap="square" rtlCol="0">
            <a:spAutoFit/>
          </a:bodyPr>
          <a:lstStyle/>
          <a:p>
            <a:r>
              <a:rPr lang="en-US" i="1" dirty="0" smtClean="0">
                <a:solidFill>
                  <a:srgbClr val="FF0000"/>
                </a:solidFill>
              </a:rPr>
              <a:t>Note: In qualitative research the question can evolve during the study!</a:t>
            </a:r>
            <a:endParaRPr lang="en-US" i="1" dirty="0">
              <a:solidFill>
                <a:srgbClr val="FF0000"/>
              </a:solidFill>
            </a:endParaRPr>
          </a:p>
        </p:txBody>
      </p:sp>
    </p:spTree>
    <p:extLst>
      <p:ext uri="{BB962C8B-B14F-4D97-AF65-F5344CB8AC3E}">
        <p14:creationId xmlns:p14="http://schemas.microsoft.com/office/powerpoint/2010/main" val="2208221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470" y="411480"/>
            <a:ext cx="10515600" cy="1508760"/>
          </a:xfrm>
        </p:spPr>
        <p:txBody>
          <a:bodyPr>
            <a:normAutofit/>
          </a:bodyPr>
          <a:lstStyle/>
          <a:p>
            <a:r>
              <a:rPr lang="en-US" dirty="0" smtClean="0"/>
              <a:t>Fix the following research question.</a:t>
            </a:r>
            <a:br>
              <a:rPr lang="en-US" dirty="0" smtClean="0"/>
            </a:br>
            <a:r>
              <a:rPr lang="en-US" dirty="0" smtClean="0"/>
              <a:t>	</a:t>
            </a:r>
            <a:r>
              <a:rPr lang="en-US" i="1" dirty="0" smtClean="0"/>
              <a:t>Why is active learning effective?</a:t>
            </a:r>
            <a:endParaRPr lang="en-US" dirty="0"/>
          </a:p>
        </p:txBody>
      </p:sp>
      <p:sp>
        <p:nvSpPr>
          <p:cNvPr id="3" name="TextBox 2"/>
          <p:cNvSpPr txBox="1"/>
          <p:nvPr/>
        </p:nvSpPr>
        <p:spPr>
          <a:xfrm>
            <a:off x="982980" y="2651760"/>
            <a:ext cx="9806940" cy="3785652"/>
          </a:xfrm>
          <a:prstGeom prst="rect">
            <a:avLst/>
          </a:prstGeom>
          <a:noFill/>
        </p:spPr>
        <p:txBody>
          <a:bodyPr wrap="square" rtlCol="0">
            <a:spAutoFit/>
          </a:bodyPr>
          <a:lstStyle/>
          <a:p>
            <a:r>
              <a:rPr lang="en-US" sz="3600" dirty="0" smtClean="0"/>
              <a:t>Can you suggest some specific aims or hypotheses…</a:t>
            </a:r>
            <a:br>
              <a:rPr lang="en-US" sz="3600" dirty="0" smtClean="0"/>
            </a:br>
            <a:endParaRPr lang="en-US" sz="3600" dirty="0" smtClean="0"/>
          </a:p>
          <a:p>
            <a:r>
              <a:rPr lang="en-US" sz="2800" dirty="0" smtClean="0"/>
              <a:t>Perhaps you are:</a:t>
            </a:r>
            <a:br>
              <a:rPr lang="en-US" sz="2800" dirty="0" smtClean="0"/>
            </a:br>
            <a:r>
              <a:rPr lang="en-US" sz="2800" dirty="0" smtClean="0"/>
              <a:t>	Describing/measuring facts about a phenomenon</a:t>
            </a:r>
            <a:br>
              <a:rPr lang="en-US" sz="2800" dirty="0" smtClean="0"/>
            </a:br>
            <a:r>
              <a:rPr lang="en-US" sz="2800" dirty="0" smtClean="0"/>
              <a:t>	Matching facts to a theory</a:t>
            </a:r>
            <a:br>
              <a:rPr lang="en-US" sz="2800" dirty="0" smtClean="0"/>
            </a:br>
            <a:r>
              <a:rPr lang="en-US" sz="2800" dirty="0" smtClean="0"/>
              <a:t>	Comparing two models</a:t>
            </a:r>
            <a:br>
              <a:rPr lang="en-US" sz="2800" dirty="0" smtClean="0"/>
            </a:br>
            <a:r>
              <a:rPr lang="en-US" sz="2800" dirty="0" smtClean="0"/>
              <a:t>	Evaluating if one method is more effective than another..</a:t>
            </a:r>
            <a:br>
              <a:rPr lang="en-US" sz="2800" dirty="0" smtClean="0"/>
            </a:br>
            <a:r>
              <a:rPr lang="en-US" sz="2800" dirty="0" smtClean="0"/>
              <a:t>	</a:t>
            </a:r>
            <a:r>
              <a:rPr lang="en-US" sz="2800" dirty="0" err="1" smtClean="0"/>
              <a:t>Etc</a:t>
            </a:r>
            <a:r>
              <a:rPr lang="en-US" sz="2800" dirty="0" smtClean="0"/>
              <a:t>…</a:t>
            </a:r>
            <a:endParaRPr lang="en-US" sz="2800" dirty="0"/>
          </a:p>
        </p:txBody>
      </p:sp>
    </p:spTree>
    <p:extLst>
      <p:ext uri="{BB962C8B-B14F-4D97-AF65-F5344CB8AC3E}">
        <p14:creationId xmlns:p14="http://schemas.microsoft.com/office/powerpoint/2010/main" val="4273885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have a question, some downstream suggestions for success…</a:t>
            </a:r>
            <a:endParaRPr lang="en-US" dirty="0"/>
          </a:p>
        </p:txBody>
      </p:sp>
      <p:sp>
        <p:nvSpPr>
          <p:cNvPr id="3" name="TextBox 2"/>
          <p:cNvSpPr txBox="1"/>
          <p:nvPr/>
        </p:nvSpPr>
        <p:spPr>
          <a:xfrm>
            <a:off x="1028700" y="1897380"/>
            <a:ext cx="89154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Decide on the research paradigm/design</a:t>
            </a:r>
          </a:p>
          <a:p>
            <a:pPr marL="457200" indent="-457200">
              <a:buFont typeface="Arial" panose="020B0604020202020204" pitchFamily="34" charset="0"/>
              <a:buChar char="•"/>
            </a:pPr>
            <a:r>
              <a:rPr lang="en-US" sz="2800" dirty="0" smtClean="0"/>
              <a:t>Use theoretical frameworks/models where possible (grounded theory aside)</a:t>
            </a:r>
          </a:p>
          <a:p>
            <a:pPr marL="457200" indent="-457200">
              <a:buFont typeface="Arial" panose="020B0604020202020204" pitchFamily="34" charset="0"/>
              <a:buChar char="•"/>
            </a:pPr>
            <a:r>
              <a:rPr lang="en-US" sz="2800" dirty="0" smtClean="0"/>
              <a:t>Plan data collection and quality control</a:t>
            </a:r>
          </a:p>
          <a:p>
            <a:pPr marL="457200" indent="-457200">
              <a:buFont typeface="Arial" panose="020B0604020202020204" pitchFamily="34" charset="0"/>
              <a:buChar char="•"/>
            </a:pPr>
            <a:r>
              <a:rPr lang="en-US" sz="2800" dirty="0" smtClean="0"/>
              <a:t>Describe data analysis in detail</a:t>
            </a:r>
          </a:p>
          <a:p>
            <a:pPr marL="457200" indent="-457200">
              <a:buFont typeface="Arial" panose="020B0604020202020204" pitchFamily="34" charset="0"/>
              <a:buChar char="•"/>
            </a:pPr>
            <a:r>
              <a:rPr lang="en-US" sz="2800" dirty="0" smtClean="0"/>
              <a:t>Ethics and IRB</a:t>
            </a:r>
          </a:p>
          <a:p>
            <a:pPr marL="457200" indent="-457200">
              <a:buFont typeface="Arial" panose="020B0604020202020204" pitchFamily="34" charset="0"/>
              <a:buChar char="•"/>
            </a:pPr>
            <a:r>
              <a:rPr lang="en-US" sz="2800" dirty="0" smtClean="0"/>
              <a:t>Contemplate limitations</a:t>
            </a:r>
          </a:p>
          <a:p>
            <a:pPr marL="457200" indent="-457200">
              <a:buFont typeface="Arial" panose="020B0604020202020204" pitchFamily="34" charset="0"/>
              <a:buChar char="•"/>
            </a:pPr>
            <a:r>
              <a:rPr lang="en-US" sz="2800" dirty="0" smtClean="0"/>
              <a:t>Make a plan for dissemination – abstracts/presentation then a full paper</a:t>
            </a:r>
          </a:p>
          <a:p>
            <a:pPr marL="457200" indent="-457200">
              <a:buFont typeface="Arial" panose="020B0604020202020204" pitchFamily="34" charset="0"/>
              <a:buChar char="•"/>
            </a:pPr>
            <a:r>
              <a:rPr lang="en-US" sz="2800" dirty="0" smtClean="0"/>
              <a:t>Make a realistic time frame and stick to it!</a:t>
            </a:r>
            <a:endParaRPr lang="en-US" sz="2800" dirty="0"/>
          </a:p>
        </p:txBody>
      </p:sp>
    </p:spTree>
    <p:extLst>
      <p:ext uri="{BB962C8B-B14F-4D97-AF65-F5344CB8AC3E}">
        <p14:creationId xmlns:p14="http://schemas.microsoft.com/office/powerpoint/2010/main" val="2968468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(Informally cited</a:t>
            </a:r>
            <a:r>
              <a:rPr lang="en-US" smtClean="0"/>
              <a:t>) Source References</a:t>
            </a:r>
            <a:endParaRPr lang="en-US" dirty="0"/>
          </a:p>
        </p:txBody>
      </p:sp>
      <p:sp>
        <p:nvSpPr>
          <p:cNvPr id="3" name="TextBox 2"/>
          <p:cNvSpPr txBox="1"/>
          <p:nvPr/>
        </p:nvSpPr>
        <p:spPr>
          <a:xfrm>
            <a:off x="838200" y="2032000"/>
            <a:ext cx="9005711" cy="4801314"/>
          </a:xfrm>
          <a:prstGeom prst="rect">
            <a:avLst/>
          </a:prstGeom>
          <a:noFill/>
        </p:spPr>
        <p:txBody>
          <a:bodyPr wrap="square" rtlCol="0">
            <a:spAutoFit/>
          </a:bodyPr>
          <a:lstStyle/>
          <a:p>
            <a:r>
              <a:rPr lang="en-US" dirty="0">
                <a:hlinkClick r:id="rId2"/>
              </a:rPr>
              <a:t>http://methods.sagepub.com</a:t>
            </a:r>
            <a:r>
              <a:rPr lang="en-US" dirty="0" smtClean="0">
                <a:hlinkClick r:id="rId2"/>
              </a:rPr>
              <a:t>/</a:t>
            </a:r>
            <a:r>
              <a:rPr lang="en-US" dirty="0" smtClean="0"/>
              <a:t> - Research hypotheses</a:t>
            </a:r>
          </a:p>
          <a:p>
            <a:endParaRPr lang="en-US" dirty="0" smtClean="0"/>
          </a:p>
          <a:p>
            <a:r>
              <a:rPr lang="en-US" i="1" dirty="0"/>
              <a:t>Gerald </a:t>
            </a:r>
            <a:r>
              <a:rPr lang="en-US" i="1" dirty="0" err="1"/>
              <a:t>Zaltman</a:t>
            </a:r>
            <a:r>
              <a:rPr lang="en-US" i="1" dirty="0"/>
              <a:t> (1997) ,"Breaking Out of the Box: Meaning and Means", in NA - Advances in Consumer Research Volume 24, eds. Merrie </a:t>
            </a:r>
            <a:r>
              <a:rPr lang="en-US" i="1" dirty="0" err="1"/>
              <a:t>Brucks</a:t>
            </a:r>
            <a:r>
              <a:rPr lang="en-US" i="1" dirty="0"/>
              <a:t> and Deborah J. </a:t>
            </a:r>
            <a:r>
              <a:rPr lang="en-US" i="1" dirty="0" err="1"/>
              <a:t>MacInnis</a:t>
            </a:r>
            <a:r>
              <a:rPr lang="en-US" i="1" dirty="0"/>
              <a:t>, Provo, UT : Association for Consumer Research, Pages: 12-14.</a:t>
            </a:r>
            <a:r>
              <a:rPr lang="en-US" dirty="0" smtClean="0"/>
              <a:t> </a:t>
            </a:r>
          </a:p>
          <a:p>
            <a:endParaRPr lang="en-US" dirty="0"/>
          </a:p>
          <a:p>
            <a:r>
              <a:rPr lang="en-US" dirty="0"/>
              <a:t>Carlisle C (1994) Writing a </a:t>
            </a:r>
            <a:r>
              <a:rPr lang="en-US" dirty="0" smtClean="0"/>
              <a:t>research proposal</a:t>
            </a:r>
            <a:r>
              <a:rPr lang="en-US" dirty="0"/>
              <a:t>. Nurse Researcher 2, 1, 24-33</a:t>
            </a:r>
            <a:r>
              <a:rPr lang="en-US" dirty="0" smtClean="0"/>
              <a:t>,</a:t>
            </a:r>
          </a:p>
          <a:p>
            <a:endParaRPr lang="en-US" dirty="0"/>
          </a:p>
          <a:p>
            <a:r>
              <a:rPr lang="en-US" dirty="0"/>
              <a:t>Lusk SL (2004) Developing an outstanding grant application. Western Journal of Nursing Research. 26, 3, </a:t>
            </a:r>
            <a:r>
              <a:rPr lang="en-US" dirty="0" smtClean="0"/>
              <a:t>367-373</a:t>
            </a:r>
          </a:p>
          <a:p>
            <a:endParaRPr lang="en-US" dirty="0"/>
          </a:p>
          <a:p>
            <a:r>
              <a:rPr lang="en-US" dirty="0"/>
              <a:t>Earlene E. </a:t>
            </a:r>
            <a:r>
              <a:rPr lang="en-US" dirty="0" err="1" smtClean="0"/>
              <a:t>Lipowski</a:t>
            </a:r>
            <a:r>
              <a:rPr lang="en-US" dirty="0" smtClean="0"/>
              <a:t>. Developing </a:t>
            </a:r>
            <a:r>
              <a:rPr lang="en-US" dirty="0"/>
              <a:t>great research questions </a:t>
            </a:r>
            <a:r>
              <a:rPr lang="en-US" dirty="0" smtClean="0"/>
              <a:t> American </a:t>
            </a:r>
            <a:r>
              <a:rPr lang="en-US" dirty="0"/>
              <a:t>Journal of Health-System Pharmacy, Volume 65, Issue 17, 1 September 2008, Pages 1667–1670, </a:t>
            </a:r>
            <a:r>
              <a:rPr lang="en-US" dirty="0">
                <a:hlinkClick r:id="rId3"/>
              </a:rPr>
              <a:t>https://</a:t>
            </a:r>
            <a:r>
              <a:rPr lang="en-US" dirty="0" smtClean="0">
                <a:hlinkClick r:id="rId3"/>
              </a:rPr>
              <a:t>doi.org/10.2146/ajhp070276</a:t>
            </a:r>
            <a:endParaRPr lang="en-US" dirty="0" smtClean="0"/>
          </a:p>
          <a:p>
            <a:endParaRPr lang="en-US" dirty="0"/>
          </a:p>
          <a:p>
            <a:r>
              <a:rPr lang="en-US" dirty="0" smtClean="0"/>
              <a:t>Jane </a:t>
            </a:r>
            <a:r>
              <a:rPr lang="en-US" dirty="0"/>
              <a:t>Agee (2009) Developing qualitative research questions: a reflective process, International Journal of Qualitative Studies in Education, 22:4, 431-447, DOI: </a:t>
            </a:r>
            <a:r>
              <a:rPr lang="en-US" u="sng" dirty="0">
                <a:hlinkClick r:id="rId4"/>
              </a:rPr>
              <a:t>10.1080/09518390902736512</a:t>
            </a:r>
            <a:endParaRPr lang="en-US" dirty="0"/>
          </a:p>
        </p:txBody>
      </p:sp>
    </p:spTree>
    <p:extLst>
      <p:ext uri="{BB962C8B-B14F-4D97-AF65-F5344CB8AC3E}">
        <p14:creationId xmlns:p14="http://schemas.microsoft.com/office/powerpoint/2010/main" val="337095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563688"/>
          </a:xfrm>
        </p:spPr>
        <p:txBody>
          <a:bodyPr/>
          <a:lstStyle/>
          <a:p>
            <a:r>
              <a:rPr lang="en-US" dirty="0" smtClean="0"/>
              <a:t>Most of us are “Practitioner-Researchers”</a:t>
            </a:r>
            <a:endParaRPr lang="en-US" dirty="0"/>
          </a:p>
        </p:txBody>
      </p:sp>
      <p:sp>
        <p:nvSpPr>
          <p:cNvPr id="4" name="TextBox 3"/>
          <p:cNvSpPr txBox="1"/>
          <p:nvPr/>
        </p:nvSpPr>
        <p:spPr>
          <a:xfrm>
            <a:off x="2924175" y="2249449"/>
            <a:ext cx="8429625" cy="3816429"/>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a:t>Identify a problem to be studied</a:t>
            </a:r>
          </a:p>
          <a:p>
            <a:pPr marL="285750" indent="-285750" fontAlgn="base">
              <a:buFont typeface="Arial" panose="020B0604020202020204" pitchFamily="34" charset="0"/>
              <a:buChar char="•"/>
            </a:pPr>
            <a:r>
              <a:rPr lang="en-US" sz="2800" dirty="0"/>
              <a:t>Collect data on the problem</a:t>
            </a:r>
          </a:p>
          <a:p>
            <a:pPr marL="285750" indent="-285750" fontAlgn="base">
              <a:buFont typeface="Arial" panose="020B0604020202020204" pitchFamily="34" charset="0"/>
              <a:buChar char="•"/>
            </a:pPr>
            <a:r>
              <a:rPr lang="en-US" sz="2800" dirty="0"/>
              <a:t>Organize, analyze, and interpret the data</a:t>
            </a:r>
          </a:p>
          <a:p>
            <a:pPr marL="285750" indent="-285750" fontAlgn="base">
              <a:buFont typeface="Arial" panose="020B0604020202020204" pitchFamily="34" charset="0"/>
              <a:buChar char="•"/>
            </a:pPr>
            <a:r>
              <a:rPr lang="en-US" sz="2800" dirty="0"/>
              <a:t>Develop a plan to address the problem</a:t>
            </a:r>
          </a:p>
          <a:p>
            <a:pPr marL="285750" indent="-285750" fontAlgn="base">
              <a:buFont typeface="Arial" panose="020B0604020202020204" pitchFamily="34" charset="0"/>
              <a:buChar char="•"/>
            </a:pPr>
            <a:r>
              <a:rPr lang="en-US" sz="2800" dirty="0"/>
              <a:t>Implement the plan</a:t>
            </a:r>
          </a:p>
          <a:p>
            <a:pPr marL="285750" indent="-285750" fontAlgn="base">
              <a:buFont typeface="Arial" panose="020B0604020202020204" pitchFamily="34" charset="0"/>
              <a:buChar char="•"/>
            </a:pPr>
            <a:r>
              <a:rPr lang="en-US" sz="2800" dirty="0"/>
              <a:t>Evaluate the results of the actions taken</a:t>
            </a:r>
          </a:p>
          <a:p>
            <a:pPr marL="285750" indent="-285750" fontAlgn="base">
              <a:buFont typeface="Arial" panose="020B0604020202020204" pitchFamily="34" charset="0"/>
              <a:buChar char="•"/>
            </a:pPr>
            <a:r>
              <a:rPr lang="en-US" sz="2800" dirty="0"/>
              <a:t>Identify a new problem</a:t>
            </a:r>
          </a:p>
          <a:p>
            <a:pPr marL="285750" indent="-285750" fontAlgn="base">
              <a:buFont typeface="Arial" panose="020B0604020202020204" pitchFamily="34" charset="0"/>
              <a:buChar char="•"/>
            </a:pPr>
            <a:r>
              <a:rPr lang="en-US" sz="2800" dirty="0"/>
              <a:t>Repeat the process</a:t>
            </a:r>
          </a:p>
          <a:p>
            <a:endParaRPr lang="en-US" sz="2000" dirty="0"/>
          </a:p>
        </p:txBody>
      </p:sp>
      <p:sp>
        <p:nvSpPr>
          <p:cNvPr id="5" name="TextBox 4"/>
          <p:cNvSpPr txBox="1"/>
          <p:nvPr/>
        </p:nvSpPr>
        <p:spPr>
          <a:xfrm>
            <a:off x="442913" y="6386513"/>
            <a:ext cx="5829300" cy="369332"/>
          </a:xfrm>
          <a:prstGeom prst="rect">
            <a:avLst/>
          </a:prstGeom>
          <a:noFill/>
        </p:spPr>
        <p:txBody>
          <a:bodyPr wrap="square" rtlCol="0">
            <a:spAutoFit/>
          </a:bodyPr>
          <a:lstStyle/>
          <a:p>
            <a:r>
              <a:rPr lang="en-US" dirty="0" smtClean="0"/>
              <a:t>https://www.edglossary.org/action-research/</a:t>
            </a:r>
            <a:endParaRPr lang="en-US" dirty="0"/>
          </a:p>
        </p:txBody>
      </p:sp>
    </p:spTree>
    <p:extLst>
      <p:ext uri="{BB962C8B-B14F-4D97-AF65-F5344CB8AC3E}">
        <p14:creationId xmlns:p14="http://schemas.microsoft.com/office/powerpoint/2010/main" val="288731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Thinking of </a:t>
            </a:r>
            <a:r>
              <a:rPr lang="en-US" i="1" dirty="0" smtClean="0"/>
              <a:t>Interesting</a:t>
            </a:r>
            <a:r>
              <a:rPr lang="en-US" dirty="0" smtClean="0"/>
              <a:t> Research Topics</a:t>
            </a:r>
            <a:endParaRPr lang="en-US" dirty="0"/>
          </a:p>
        </p:txBody>
      </p:sp>
      <p:sp>
        <p:nvSpPr>
          <p:cNvPr id="12" name="TextBox 11"/>
          <p:cNvSpPr txBox="1"/>
          <p:nvPr/>
        </p:nvSpPr>
        <p:spPr>
          <a:xfrm>
            <a:off x="1378527" y="2493818"/>
            <a:ext cx="9434946" cy="769441"/>
          </a:xfrm>
          <a:prstGeom prst="rect">
            <a:avLst/>
          </a:prstGeom>
          <a:noFill/>
        </p:spPr>
        <p:txBody>
          <a:bodyPr wrap="square" rtlCol="0">
            <a:spAutoFit/>
          </a:bodyPr>
          <a:lstStyle/>
          <a:p>
            <a:r>
              <a:rPr lang="en-US" sz="4400" dirty="0" smtClean="0"/>
              <a:t>Rule #1: Do NOT read the literature</a:t>
            </a:r>
            <a:endParaRPr lang="en-US" sz="4400" dirty="0"/>
          </a:p>
        </p:txBody>
      </p:sp>
      <p:sp>
        <p:nvSpPr>
          <p:cNvPr id="13" name="TextBox 12"/>
          <p:cNvSpPr txBox="1"/>
          <p:nvPr/>
        </p:nvSpPr>
        <p:spPr>
          <a:xfrm>
            <a:off x="7606145" y="4177145"/>
            <a:ext cx="3747655" cy="1015663"/>
          </a:xfrm>
          <a:prstGeom prst="rect">
            <a:avLst/>
          </a:prstGeom>
          <a:noFill/>
        </p:spPr>
        <p:txBody>
          <a:bodyPr wrap="square" rtlCol="0">
            <a:spAutoFit/>
          </a:bodyPr>
          <a:lstStyle/>
          <a:p>
            <a:r>
              <a:rPr lang="en-US" sz="6000" dirty="0" smtClean="0"/>
              <a:t>…..YET!</a:t>
            </a:r>
            <a:endParaRPr lang="en-US" sz="6000" dirty="0"/>
          </a:p>
        </p:txBody>
      </p:sp>
    </p:spTree>
    <p:extLst>
      <p:ext uri="{BB962C8B-B14F-4D97-AF65-F5344CB8AC3E}">
        <p14:creationId xmlns:p14="http://schemas.microsoft.com/office/powerpoint/2010/main" val="3737372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Thinking of </a:t>
            </a:r>
            <a:r>
              <a:rPr lang="en-US" i="1" dirty="0" smtClean="0"/>
              <a:t>Interesting</a:t>
            </a:r>
            <a:r>
              <a:rPr lang="en-US" dirty="0" smtClean="0"/>
              <a:t> Research Topics</a:t>
            </a:r>
            <a:endParaRPr lang="en-US" dirty="0"/>
          </a:p>
        </p:txBody>
      </p:sp>
      <p:pic>
        <p:nvPicPr>
          <p:cNvPr id="5" name="Picture 4"/>
          <p:cNvPicPr>
            <a:picLocks noChangeAspect="1"/>
          </p:cNvPicPr>
          <p:nvPr/>
        </p:nvPicPr>
        <p:blipFill>
          <a:blip r:embed="rId2"/>
          <a:stretch>
            <a:fillRect/>
          </a:stretch>
        </p:blipFill>
        <p:spPr>
          <a:xfrm>
            <a:off x="7391410" y="3387036"/>
            <a:ext cx="2813950" cy="1872556"/>
          </a:xfrm>
          <a:prstGeom prst="rect">
            <a:avLst/>
          </a:prstGeom>
        </p:spPr>
      </p:pic>
      <p:sp>
        <p:nvSpPr>
          <p:cNvPr id="8" name="TextBox 7"/>
          <p:cNvSpPr txBox="1"/>
          <p:nvPr/>
        </p:nvSpPr>
        <p:spPr>
          <a:xfrm>
            <a:off x="6843722" y="2085981"/>
            <a:ext cx="3748088" cy="1077218"/>
          </a:xfrm>
          <a:prstGeom prst="rect">
            <a:avLst/>
          </a:prstGeom>
          <a:noFill/>
        </p:spPr>
        <p:txBody>
          <a:bodyPr wrap="square" rtlCol="0">
            <a:spAutoFit/>
          </a:bodyPr>
          <a:lstStyle/>
          <a:p>
            <a:pPr algn="ctr"/>
            <a:r>
              <a:rPr lang="en-US" sz="3200" dirty="0" smtClean="0"/>
              <a:t>“If it </a:t>
            </a:r>
            <a:r>
              <a:rPr lang="en-US" sz="3200" dirty="0" err="1" smtClean="0"/>
              <a:t>ain’t</a:t>
            </a:r>
            <a:r>
              <a:rPr lang="en-US" sz="3200" dirty="0" smtClean="0"/>
              <a:t> broke, don’t fix it?”</a:t>
            </a:r>
            <a:endParaRPr lang="en-US" sz="3200" dirty="0"/>
          </a:p>
        </p:txBody>
      </p:sp>
      <p:grpSp>
        <p:nvGrpSpPr>
          <p:cNvPr id="11" name="Group 10"/>
          <p:cNvGrpSpPr/>
          <p:nvPr/>
        </p:nvGrpSpPr>
        <p:grpSpPr>
          <a:xfrm>
            <a:off x="492918" y="2085981"/>
            <a:ext cx="6201554" cy="2963136"/>
            <a:chOff x="492918" y="2085981"/>
            <a:chExt cx="6201554" cy="2963136"/>
          </a:xfrm>
        </p:grpSpPr>
        <p:pic>
          <p:nvPicPr>
            <p:cNvPr id="6" name="Picture 5"/>
            <p:cNvPicPr>
              <a:picLocks noChangeAspect="1"/>
            </p:cNvPicPr>
            <p:nvPr/>
          </p:nvPicPr>
          <p:blipFill>
            <a:blip r:embed="rId3"/>
            <a:stretch>
              <a:fillRect/>
            </a:stretch>
          </p:blipFill>
          <p:spPr>
            <a:xfrm>
              <a:off x="1238251" y="3387036"/>
              <a:ext cx="2216108" cy="1662081"/>
            </a:xfrm>
            <a:prstGeom prst="rect">
              <a:avLst/>
            </a:prstGeom>
          </p:spPr>
        </p:pic>
        <p:sp>
          <p:nvSpPr>
            <p:cNvPr id="7" name="TextBox 6"/>
            <p:cNvSpPr txBox="1"/>
            <p:nvPr/>
          </p:nvSpPr>
          <p:spPr>
            <a:xfrm>
              <a:off x="492918" y="2085981"/>
              <a:ext cx="3748088" cy="1077218"/>
            </a:xfrm>
            <a:prstGeom prst="rect">
              <a:avLst/>
            </a:prstGeom>
            <a:noFill/>
          </p:spPr>
          <p:txBody>
            <a:bodyPr wrap="square" rtlCol="0">
              <a:spAutoFit/>
            </a:bodyPr>
            <a:lstStyle/>
            <a:p>
              <a:pPr algn="ctr"/>
              <a:r>
                <a:rPr lang="en-US" sz="3200" dirty="0" smtClean="0"/>
                <a:t>“If it </a:t>
              </a:r>
              <a:r>
                <a:rPr lang="en-US" sz="3200" dirty="0" err="1" smtClean="0"/>
                <a:t>ain’t</a:t>
              </a:r>
              <a:r>
                <a:rPr lang="en-US" sz="3200" dirty="0" smtClean="0"/>
                <a:t> broke, break it!”</a:t>
              </a:r>
              <a:endParaRPr lang="en-US" sz="3200" dirty="0"/>
            </a:p>
          </p:txBody>
        </p:sp>
        <p:sp>
          <p:nvSpPr>
            <p:cNvPr id="9" name="Striped Right Arrow 8"/>
            <p:cNvSpPr/>
            <p:nvPr/>
          </p:nvSpPr>
          <p:spPr>
            <a:xfrm rot="10800000">
              <a:off x="4151297" y="3085234"/>
              <a:ext cx="2543175" cy="6429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38175" y="6443663"/>
            <a:ext cx="10715625" cy="276999"/>
          </a:xfrm>
          <a:prstGeom prst="rect">
            <a:avLst/>
          </a:prstGeom>
          <a:noFill/>
        </p:spPr>
        <p:txBody>
          <a:bodyPr wrap="square" rtlCol="0">
            <a:spAutoFit/>
          </a:bodyPr>
          <a:lstStyle/>
          <a:p>
            <a:r>
              <a:rPr lang="en-US" sz="1200" dirty="0" err="1" smtClean="0"/>
              <a:t>Zaltman</a:t>
            </a:r>
            <a:r>
              <a:rPr lang="en-US" sz="1200" dirty="0" smtClean="0"/>
              <a:t> G. Breaking out of the box: meaning and means. </a:t>
            </a:r>
            <a:r>
              <a:rPr lang="en-US" sz="1200" i="1" dirty="0" err="1" smtClean="0"/>
              <a:t>Adv</a:t>
            </a:r>
            <a:r>
              <a:rPr lang="en-US" sz="1200" i="1" dirty="0" smtClean="0"/>
              <a:t> </a:t>
            </a:r>
            <a:r>
              <a:rPr lang="en-US" sz="1200" i="1" dirty="0" err="1" smtClean="0"/>
              <a:t>Consum</a:t>
            </a:r>
            <a:r>
              <a:rPr lang="en-US" sz="1200" i="1" dirty="0" smtClean="0"/>
              <a:t> Res. </a:t>
            </a:r>
            <a:r>
              <a:rPr lang="en-US" sz="1200" dirty="0" smtClean="0"/>
              <a:t>1997; 24123-9</a:t>
            </a:r>
            <a:endParaRPr lang="en-US" sz="1200" dirty="0"/>
          </a:p>
        </p:txBody>
      </p:sp>
    </p:spTree>
    <p:extLst>
      <p:ext uri="{BB962C8B-B14F-4D97-AF65-F5344CB8AC3E}">
        <p14:creationId xmlns:p14="http://schemas.microsoft.com/office/powerpoint/2010/main" val="41827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Thinking of </a:t>
            </a:r>
            <a:r>
              <a:rPr lang="en-US" i="1" dirty="0" smtClean="0"/>
              <a:t>Interesting</a:t>
            </a:r>
            <a:r>
              <a:rPr lang="en-US" dirty="0" smtClean="0"/>
              <a:t> Research Topics</a:t>
            </a:r>
            <a:endParaRPr lang="en-US" dirty="0"/>
          </a:p>
        </p:txBody>
      </p:sp>
      <p:grpSp>
        <p:nvGrpSpPr>
          <p:cNvPr id="10" name="Group 9"/>
          <p:cNvGrpSpPr/>
          <p:nvPr/>
        </p:nvGrpSpPr>
        <p:grpSpPr>
          <a:xfrm>
            <a:off x="5916530" y="1867349"/>
            <a:ext cx="2222686" cy="2337733"/>
            <a:chOff x="1666875" y="1690688"/>
            <a:chExt cx="2222686" cy="2337733"/>
          </a:xfrm>
        </p:grpSpPr>
        <p:pic>
          <p:nvPicPr>
            <p:cNvPr id="4" name="Picture 3"/>
            <p:cNvPicPr>
              <a:picLocks noChangeAspect="1"/>
            </p:cNvPicPr>
            <p:nvPr/>
          </p:nvPicPr>
          <p:blipFill>
            <a:blip r:embed="rId2"/>
            <a:stretch>
              <a:fillRect/>
            </a:stretch>
          </p:blipFill>
          <p:spPr>
            <a:xfrm>
              <a:off x="1666875" y="2475847"/>
              <a:ext cx="2070099" cy="1552574"/>
            </a:xfrm>
            <a:prstGeom prst="rect">
              <a:avLst/>
            </a:prstGeom>
          </p:spPr>
        </p:pic>
        <p:sp>
          <p:nvSpPr>
            <p:cNvPr id="5" name="TextBox 4"/>
            <p:cNvSpPr txBox="1"/>
            <p:nvPr/>
          </p:nvSpPr>
          <p:spPr>
            <a:xfrm>
              <a:off x="1800231" y="1690688"/>
              <a:ext cx="2089330" cy="584775"/>
            </a:xfrm>
            <a:prstGeom prst="rect">
              <a:avLst/>
            </a:prstGeom>
            <a:noFill/>
          </p:spPr>
          <p:txBody>
            <a:bodyPr wrap="square" rtlCol="0">
              <a:spAutoFit/>
            </a:bodyPr>
            <a:lstStyle/>
            <a:p>
              <a:r>
                <a:rPr lang="en-US" sz="3200" dirty="0" smtClean="0"/>
                <a:t>Emotion</a:t>
              </a:r>
              <a:endParaRPr lang="en-US" sz="3200" dirty="0"/>
            </a:p>
          </p:txBody>
        </p:sp>
      </p:grpSp>
      <p:grpSp>
        <p:nvGrpSpPr>
          <p:cNvPr id="11" name="Group 10"/>
          <p:cNvGrpSpPr/>
          <p:nvPr/>
        </p:nvGrpSpPr>
        <p:grpSpPr>
          <a:xfrm>
            <a:off x="1196603" y="1882286"/>
            <a:ext cx="2294212" cy="2328213"/>
            <a:chOff x="6712618" y="1700208"/>
            <a:chExt cx="2294212" cy="2328213"/>
          </a:xfrm>
        </p:grpSpPr>
        <p:sp>
          <p:nvSpPr>
            <p:cNvPr id="6" name="TextBox 5"/>
            <p:cNvSpPr txBox="1"/>
            <p:nvPr/>
          </p:nvSpPr>
          <p:spPr>
            <a:xfrm>
              <a:off x="7081853" y="1700208"/>
              <a:ext cx="1555743" cy="584775"/>
            </a:xfrm>
            <a:prstGeom prst="rect">
              <a:avLst/>
            </a:prstGeom>
            <a:noFill/>
          </p:spPr>
          <p:txBody>
            <a:bodyPr wrap="square" rtlCol="0">
              <a:spAutoFit/>
            </a:bodyPr>
            <a:lstStyle/>
            <a:p>
              <a:r>
                <a:rPr lang="en-US" sz="3200" dirty="0" smtClean="0"/>
                <a:t>Intellect</a:t>
              </a:r>
              <a:endParaRPr lang="en-US" sz="3200" dirty="0"/>
            </a:p>
          </p:txBody>
        </p:sp>
        <p:pic>
          <p:nvPicPr>
            <p:cNvPr id="7" name="Picture 6"/>
            <p:cNvPicPr>
              <a:picLocks noChangeAspect="1"/>
            </p:cNvPicPr>
            <p:nvPr/>
          </p:nvPicPr>
          <p:blipFill>
            <a:blip r:embed="rId3"/>
            <a:stretch>
              <a:fillRect/>
            </a:stretch>
          </p:blipFill>
          <p:spPr>
            <a:xfrm>
              <a:off x="6712618" y="2213908"/>
              <a:ext cx="2294212" cy="1814513"/>
            </a:xfrm>
            <a:prstGeom prst="rect">
              <a:avLst/>
            </a:prstGeom>
          </p:spPr>
        </p:pic>
      </p:grpSp>
      <p:sp>
        <p:nvSpPr>
          <p:cNvPr id="8" name="TextBox 7"/>
          <p:cNvSpPr txBox="1"/>
          <p:nvPr/>
        </p:nvSpPr>
        <p:spPr>
          <a:xfrm>
            <a:off x="4117160" y="1559570"/>
            <a:ext cx="1430136" cy="1200329"/>
          </a:xfrm>
          <a:prstGeom prst="rect">
            <a:avLst/>
          </a:prstGeom>
          <a:noFill/>
        </p:spPr>
        <p:txBody>
          <a:bodyPr wrap="square" rtlCol="0">
            <a:spAutoFit/>
          </a:bodyPr>
          <a:lstStyle/>
          <a:p>
            <a:r>
              <a:rPr lang="en-US" sz="7200" dirty="0" smtClean="0"/>
              <a:t>X</a:t>
            </a:r>
            <a:endParaRPr lang="en-US" sz="7200" dirty="0"/>
          </a:p>
        </p:txBody>
      </p:sp>
      <p:sp>
        <p:nvSpPr>
          <p:cNvPr id="12" name="TextBox 11"/>
          <p:cNvSpPr txBox="1"/>
          <p:nvPr/>
        </p:nvSpPr>
        <p:spPr>
          <a:xfrm>
            <a:off x="1070983" y="4480561"/>
            <a:ext cx="410119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Problems experienced in practice</a:t>
            </a:r>
          </a:p>
          <a:p>
            <a:pPr marL="285750" indent="-285750">
              <a:buFont typeface="Arial" panose="020B0604020202020204" pitchFamily="34" charset="0"/>
              <a:buChar char="•"/>
            </a:pPr>
            <a:r>
              <a:rPr lang="en-US" dirty="0" smtClean="0"/>
              <a:t>Poor outcomes</a:t>
            </a:r>
          </a:p>
          <a:p>
            <a:pPr marL="285750" indent="-285750">
              <a:buFont typeface="Arial" panose="020B0604020202020204" pitchFamily="34" charset="0"/>
              <a:buChar char="•"/>
            </a:pPr>
            <a:r>
              <a:rPr lang="en-US" dirty="0" smtClean="0"/>
              <a:t>Resource issues</a:t>
            </a:r>
          </a:p>
          <a:p>
            <a:pPr marL="285750" indent="-285750">
              <a:buFont typeface="Arial" panose="020B0604020202020204" pitchFamily="34" charset="0"/>
              <a:buChar char="•"/>
            </a:pPr>
            <a:r>
              <a:rPr lang="en-US" dirty="0" smtClean="0"/>
              <a:t>Why do we do “xyz” that way?</a:t>
            </a:r>
          </a:p>
          <a:p>
            <a:pPr marL="285750" indent="-285750">
              <a:buFont typeface="Arial" panose="020B0604020202020204" pitchFamily="34" charset="0"/>
              <a:buChar char="•"/>
            </a:pPr>
            <a:r>
              <a:rPr lang="en-US" dirty="0" smtClean="0"/>
              <a:t>Explain trends or anomalies</a:t>
            </a:r>
          </a:p>
          <a:p>
            <a:pPr marL="285750" indent="-285750">
              <a:buFont typeface="Arial" panose="020B0604020202020204" pitchFamily="34" charset="0"/>
              <a:buChar char="•"/>
            </a:pPr>
            <a:r>
              <a:rPr lang="en-US" dirty="0" smtClean="0"/>
              <a:t>Outside issues impacting the field?</a:t>
            </a:r>
          </a:p>
          <a:p>
            <a:pPr marL="285750" indent="-285750">
              <a:buFont typeface="Arial" panose="020B0604020202020204" pitchFamily="34" charset="0"/>
              <a:buChar char="•"/>
            </a:pPr>
            <a:r>
              <a:rPr lang="en-US" dirty="0" smtClean="0"/>
              <a:t>New or revised curriculum?</a:t>
            </a:r>
          </a:p>
        </p:txBody>
      </p:sp>
      <p:sp>
        <p:nvSpPr>
          <p:cNvPr id="13" name="TextBox 12"/>
          <p:cNvSpPr txBox="1"/>
          <p:nvPr/>
        </p:nvSpPr>
        <p:spPr>
          <a:xfrm>
            <a:off x="5547296" y="4480561"/>
            <a:ext cx="5072631"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makes me uncomfortable/mad/sad about this?</a:t>
            </a:r>
          </a:p>
          <a:p>
            <a:pPr marL="285750" indent="-285750">
              <a:buFont typeface="Arial" panose="020B0604020202020204" pitchFamily="34" charset="0"/>
              <a:buChar char="•"/>
            </a:pPr>
            <a:r>
              <a:rPr lang="en-US" dirty="0" smtClean="0"/>
              <a:t>What about the status quo do I disagree with?</a:t>
            </a:r>
          </a:p>
          <a:p>
            <a:pPr marL="285750" indent="-285750">
              <a:buFont typeface="Arial" panose="020B0604020202020204" pitchFamily="34" charset="0"/>
              <a:buChar char="•"/>
            </a:pPr>
            <a:r>
              <a:rPr lang="en-US" dirty="0" smtClean="0"/>
              <a:t>What questions would cause mischief!?</a:t>
            </a:r>
          </a:p>
          <a:p>
            <a:pPr marL="285750" indent="-285750">
              <a:buFont typeface="Arial" panose="020B0604020202020204" pitchFamily="34" charset="0"/>
              <a:buChar char="•"/>
            </a:pPr>
            <a:r>
              <a:rPr lang="en-US" dirty="0" smtClean="0"/>
              <a:t>Does anyone else care?</a:t>
            </a:r>
          </a:p>
        </p:txBody>
      </p:sp>
      <p:sp>
        <p:nvSpPr>
          <p:cNvPr id="14" name="TextBox 13"/>
          <p:cNvSpPr txBox="1"/>
          <p:nvPr/>
        </p:nvSpPr>
        <p:spPr>
          <a:xfrm>
            <a:off x="7958137" y="1867348"/>
            <a:ext cx="4010007" cy="584775"/>
          </a:xfrm>
          <a:prstGeom prst="rect">
            <a:avLst/>
          </a:prstGeom>
          <a:noFill/>
        </p:spPr>
        <p:txBody>
          <a:bodyPr wrap="square" rtlCol="0">
            <a:spAutoFit/>
          </a:bodyPr>
          <a:lstStyle/>
          <a:p>
            <a:pPr algn="ctr"/>
            <a:r>
              <a:rPr lang="en-US" sz="3200" dirty="0" smtClean="0"/>
              <a:t>=	 “Cool Passion!”</a:t>
            </a:r>
            <a:endParaRPr lang="en-US" sz="3200" dirty="0"/>
          </a:p>
        </p:txBody>
      </p:sp>
    </p:spTree>
    <p:extLst>
      <p:ext uri="{BB962C8B-B14F-4D97-AF65-F5344CB8AC3E}">
        <p14:creationId xmlns:p14="http://schemas.microsoft.com/office/powerpoint/2010/main" val="19100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30" y="720090"/>
            <a:ext cx="10515600" cy="5330536"/>
          </a:xfrm>
        </p:spPr>
        <p:txBody>
          <a:bodyPr>
            <a:normAutofit fontScale="90000"/>
          </a:bodyPr>
          <a:lstStyle/>
          <a:p>
            <a:r>
              <a:rPr lang="en-US" dirty="0" smtClean="0"/>
              <a:t>Your Turn…..</a:t>
            </a:r>
            <a:br>
              <a:rPr lang="en-US" dirty="0" smtClean="0"/>
            </a:br>
            <a:r>
              <a:rPr lang="en-US" dirty="0"/>
              <a:t/>
            </a:r>
            <a:br>
              <a:rPr lang="en-US" dirty="0"/>
            </a:br>
            <a:r>
              <a:rPr lang="en-US" dirty="0" smtClean="0"/>
              <a:t>Let’s brainstorm some </a:t>
            </a:r>
            <a:r>
              <a:rPr lang="en-US" i="1" dirty="0" smtClean="0"/>
              <a:t>interesting</a:t>
            </a:r>
            <a:r>
              <a:rPr lang="en-US" dirty="0" smtClean="0"/>
              <a:t> research topics that would be </a:t>
            </a:r>
            <a:r>
              <a:rPr lang="en-US" i="1" dirty="0" smtClean="0"/>
              <a:t>important</a:t>
            </a:r>
            <a:r>
              <a:rPr lang="en-US" dirty="0" smtClean="0"/>
              <a:t> to our community.</a:t>
            </a:r>
            <a:br>
              <a:rPr lang="en-US" dirty="0" smtClean="0"/>
            </a:br>
            <a:r>
              <a:rPr lang="en-US" dirty="0" smtClean="0"/>
              <a:t/>
            </a:r>
            <a:br>
              <a:rPr lang="en-US" dirty="0" smtClean="0"/>
            </a:br>
            <a:r>
              <a:rPr lang="en-US" dirty="0" smtClean="0"/>
              <a:t>E.g., Dr </a:t>
            </a:r>
            <a:r>
              <a:rPr lang="en-US" dirty="0" err="1" smtClean="0"/>
              <a:t>Cendan’s</a:t>
            </a:r>
            <a:r>
              <a:rPr lang="en-US" dirty="0" smtClean="0"/>
              <a:t> recent awards:</a:t>
            </a:r>
            <a:br>
              <a:rPr lang="en-US" dirty="0" smtClean="0"/>
            </a:br>
            <a:r>
              <a:rPr lang="en-US" dirty="0" smtClean="0"/>
              <a:t>Real time assessment of professionalism</a:t>
            </a:r>
            <a:br>
              <a:rPr lang="en-US" dirty="0" smtClean="0"/>
            </a:br>
            <a:r>
              <a:rPr lang="en-US" dirty="0" smtClean="0"/>
              <a:t>Improving high stakes decisions about student progress</a:t>
            </a:r>
            <a:endParaRPr lang="en-US" dirty="0"/>
          </a:p>
        </p:txBody>
      </p:sp>
    </p:spTree>
    <p:extLst>
      <p:ext uri="{BB962C8B-B14F-4D97-AF65-F5344CB8AC3E}">
        <p14:creationId xmlns:p14="http://schemas.microsoft.com/office/powerpoint/2010/main" val="161200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The Research Purpose/Question</a:t>
            </a:r>
            <a:r>
              <a:rPr lang="en-US" dirty="0"/>
              <a:t/>
            </a:r>
            <a:br>
              <a:rPr lang="en-US" dirty="0"/>
            </a:br>
            <a:r>
              <a:rPr lang="en-US" sz="2000" dirty="0" smtClean="0"/>
              <a:t>(Not all interesting topics make good research questions!)</a:t>
            </a:r>
            <a:endParaRPr lang="en-US" sz="5400" dirty="0"/>
          </a:p>
        </p:txBody>
      </p:sp>
      <p:sp>
        <p:nvSpPr>
          <p:cNvPr id="3" name="TextBox 2"/>
          <p:cNvSpPr txBox="1"/>
          <p:nvPr/>
        </p:nvSpPr>
        <p:spPr>
          <a:xfrm>
            <a:off x="1378527" y="1779687"/>
            <a:ext cx="9434946" cy="5078313"/>
          </a:xfrm>
          <a:prstGeom prst="rect">
            <a:avLst/>
          </a:prstGeom>
          <a:noFill/>
        </p:spPr>
        <p:txBody>
          <a:bodyPr wrap="square" rtlCol="0">
            <a:spAutoFit/>
          </a:bodyPr>
          <a:lstStyle/>
          <a:p>
            <a:r>
              <a:rPr lang="en-US" sz="3600" dirty="0" smtClean="0"/>
              <a:t>NOW read the literature:</a:t>
            </a:r>
          </a:p>
          <a:p>
            <a:pPr marL="571500" indent="-571500">
              <a:buFont typeface="Arial" panose="020B0604020202020204" pitchFamily="34" charset="0"/>
              <a:buChar char="•"/>
            </a:pPr>
            <a:r>
              <a:rPr lang="en-US" sz="3600" dirty="0" smtClean="0"/>
              <a:t>Does the work need to be done?</a:t>
            </a:r>
          </a:p>
          <a:p>
            <a:pPr marL="571500" indent="-571500">
              <a:buFont typeface="Arial" panose="020B0604020202020204" pitchFamily="34" charset="0"/>
              <a:buChar char="•"/>
            </a:pPr>
            <a:r>
              <a:rPr lang="en-US" sz="3600" dirty="0" smtClean="0"/>
              <a:t>Is this work significant? Justifiable?</a:t>
            </a:r>
          </a:p>
          <a:p>
            <a:pPr marL="571500" indent="-571500">
              <a:buFont typeface="Arial" panose="020B0604020202020204" pitchFamily="34" charset="0"/>
              <a:buChar char="•"/>
            </a:pPr>
            <a:r>
              <a:rPr lang="en-US" sz="3600" dirty="0" smtClean="0"/>
              <a:t>What gap in knowledge will your project fill?</a:t>
            </a:r>
          </a:p>
          <a:p>
            <a:pPr marL="571500" indent="-571500">
              <a:buFont typeface="Arial" panose="020B0604020202020204" pitchFamily="34" charset="0"/>
              <a:buChar char="•"/>
            </a:pPr>
            <a:r>
              <a:rPr lang="en-US" sz="3600" dirty="0" smtClean="0"/>
              <a:t>Can similar work inform the study design?</a:t>
            </a:r>
          </a:p>
          <a:p>
            <a:pPr marL="571500" indent="-571500">
              <a:buFont typeface="Arial" panose="020B0604020202020204" pitchFamily="34" charset="0"/>
              <a:buChar char="•"/>
            </a:pPr>
            <a:r>
              <a:rPr lang="en-US" sz="3600" dirty="0" smtClean="0"/>
              <a:t>What theoretical models could be used to scaffold your study?</a:t>
            </a:r>
          </a:p>
          <a:p>
            <a:pPr marL="571500" indent="-571500">
              <a:buFont typeface="Arial" panose="020B0604020202020204" pitchFamily="34" charset="0"/>
              <a:buChar char="•"/>
            </a:pPr>
            <a:r>
              <a:rPr lang="en-US" sz="3600" dirty="0" smtClean="0"/>
              <a:t>Are you equipped to do this kind of study? (If not, collaborate!) </a:t>
            </a:r>
          </a:p>
        </p:txBody>
      </p:sp>
    </p:spTree>
    <p:extLst>
      <p:ext uri="{BB962C8B-B14F-4D97-AF65-F5344CB8AC3E}">
        <p14:creationId xmlns:p14="http://schemas.microsoft.com/office/powerpoint/2010/main" val="1326380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this study is to……</a:t>
            </a:r>
            <a:endParaRPr lang="en-US" dirty="0"/>
          </a:p>
        </p:txBody>
      </p:sp>
      <p:sp>
        <p:nvSpPr>
          <p:cNvPr id="4" name="TextBox 3"/>
          <p:cNvSpPr txBox="1"/>
          <p:nvPr/>
        </p:nvSpPr>
        <p:spPr>
          <a:xfrm>
            <a:off x="838200" y="1564958"/>
            <a:ext cx="889254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Overarching declarative statement</a:t>
            </a:r>
          </a:p>
          <a:p>
            <a:pPr marL="285750" indent="-285750">
              <a:buFont typeface="Arial" panose="020B0604020202020204" pitchFamily="34" charset="0"/>
              <a:buChar char="•"/>
            </a:pPr>
            <a:r>
              <a:rPr lang="en-US" sz="2800" dirty="0" smtClean="0"/>
              <a:t>Neutral language (no presumed associations)</a:t>
            </a:r>
          </a:p>
          <a:p>
            <a:pPr marL="285750" indent="-285750">
              <a:buFont typeface="Arial" panose="020B0604020202020204" pitchFamily="34" charset="0"/>
              <a:buChar char="•"/>
            </a:pPr>
            <a:r>
              <a:rPr lang="en-US" sz="2800" dirty="0" smtClean="0"/>
              <a:t>Variables of interest and context are stated</a:t>
            </a:r>
          </a:p>
          <a:p>
            <a:pPr marL="285750" indent="-285750">
              <a:buFont typeface="Arial" panose="020B0604020202020204" pitchFamily="34" charset="0"/>
              <a:buChar char="•"/>
            </a:pPr>
            <a:r>
              <a:rPr lang="en-US" sz="2800" dirty="0" smtClean="0"/>
              <a:t>Clear, concise.</a:t>
            </a:r>
          </a:p>
          <a:p>
            <a:pPr marL="285750" indent="-285750">
              <a:buFont typeface="Arial" panose="020B0604020202020204" pitchFamily="34" charset="0"/>
              <a:buChar char="•"/>
            </a:pPr>
            <a:endParaRPr lang="en-US" sz="2800" dirty="0"/>
          </a:p>
        </p:txBody>
      </p:sp>
      <p:sp>
        <p:nvSpPr>
          <p:cNvPr id="5" name="TextBox 4"/>
          <p:cNvSpPr txBox="1"/>
          <p:nvPr/>
        </p:nvSpPr>
        <p:spPr>
          <a:xfrm>
            <a:off x="838200" y="3713262"/>
            <a:ext cx="9315450" cy="2862322"/>
          </a:xfrm>
          <a:prstGeom prst="rect">
            <a:avLst/>
          </a:prstGeom>
          <a:noFill/>
        </p:spPr>
        <p:txBody>
          <a:bodyPr wrap="square" rtlCol="0">
            <a:spAutoFit/>
          </a:bodyPr>
          <a:lstStyle/>
          <a:p>
            <a:r>
              <a:rPr lang="en-US" sz="2000" dirty="0" smtClean="0"/>
              <a:t>Examples:</a:t>
            </a:r>
          </a:p>
          <a:p>
            <a:r>
              <a:rPr lang="en-US" sz="2000" dirty="0" smtClean="0"/>
              <a:t>The </a:t>
            </a:r>
            <a:r>
              <a:rPr lang="en-US" sz="2000" dirty="0"/>
              <a:t>purpose of </a:t>
            </a:r>
            <a:r>
              <a:rPr lang="en-US" sz="2000" dirty="0" smtClean="0"/>
              <a:t>this </a:t>
            </a:r>
            <a:r>
              <a:rPr lang="en-US" sz="2000" dirty="0"/>
              <a:t>study is to develop an understanding of </a:t>
            </a:r>
            <a:r>
              <a:rPr lang="en-US" sz="2000" dirty="0" smtClean="0"/>
              <a:t>the sources and impacts of trust </a:t>
            </a:r>
            <a:r>
              <a:rPr lang="en-US" sz="2000" dirty="0"/>
              <a:t>or mistrust of the faculty and curriculum among preclinical medical </a:t>
            </a:r>
            <a:r>
              <a:rPr lang="en-US" sz="2000" dirty="0" smtClean="0"/>
              <a:t>students at the UCF COM.</a:t>
            </a:r>
          </a:p>
          <a:p>
            <a:endParaRPr lang="en-US" sz="2000" dirty="0"/>
          </a:p>
          <a:p>
            <a:r>
              <a:rPr lang="en-US" sz="2000" dirty="0"/>
              <a:t>The modified SOAP note assessment tool is capable of assessing the highest levels of Bloom’s taxonomy: analysis, synthesis and evaluation. The purpose of this study is to determine whether </a:t>
            </a:r>
            <a:r>
              <a:rPr lang="en-US" sz="2000" dirty="0" smtClean="0"/>
              <a:t>the SOAP note tool </a:t>
            </a:r>
            <a:r>
              <a:rPr lang="en-US" sz="2000" dirty="0"/>
              <a:t>has sufficient reliability and validity to be used for high stakes assessment </a:t>
            </a:r>
            <a:r>
              <a:rPr lang="en-US" sz="2000" dirty="0" smtClean="0"/>
              <a:t>decisions in preclinical medical courses.</a:t>
            </a:r>
            <a:endParaRPr lang="en-US" sz="2000" dirty="0"/>
          </a:p>
        </p:txBody>
      </p:sp>
    </p:spTree>
    <p:extLst>
      <p:ext uri="{BB962C8B-B14F-4D97-AF65-F5344CB8AC3E}">
        <p14:creationId xmlns:p14="http://schemas.microsoft.com/office/powerpoint/2010/main" val="2001074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43735"/>
          </a:xfrm>
        </p:spPr>
        <p:txBody>
          <a:bodyPr/>
          <a:lstStyle/>
          <a:p>
            <a:r>
              <a:rPr lang="en-US" dirty="0" smtClean="0"/>
              <a:t>Your Turn (select one topic):</a:t>
            </a:r>
            <a:br>
              <a:rPr lang="en-US" dirty="0" smtClean="0"/>
            </a:br>
            <a:r>
              <a:rPr lang="en-US" dirty="0" smtClean="0"/>
              <a:t/>
            </a:r>
            <a:br>
              <a:rPr lang="en-US" dirty="0" smtClean="0"/>
            </a:br>
            <a:r>
              <a:rPr lang="en-US" dirty="0" smtClean="0"/>
              <a:t>The purpose </a:t>
            </a:r>
            <a:r>
              <a:rPr lang="en-US" dirty="0" smtClean="0"/>
              <a:t>of your </a:t>
            </a:r>
            <a:r>
              <a:rPr lang="en-US" dirty="0" smtClean="0"/>
              <a:t>study is to……</a:t>
            </a:r>
            <a:endParaRPr lang="en-US" dirty="0"/>
          </a:p>
        </p:txBody>
      </p:sp>
      <p:sp>
        <p:nvSpPr>
          <p:cNvPr id="4" name="TextBox 3"/>
          <p:cNvSpPr txBox="1"/>
          <p:nvPr/>
        </p:nvSpPr>
        <p:spPr>
          <a:xfrm>
            <a:off x="838200" y="2525078"/>
            <a:ext cx="889254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Overarching declarative statement</a:t>
            </a:r>
          </a:p>
          <a:p>
            <a:pPr marL="285750" indent="-285750">
              <a:buFont typeface="Arial" panose="020B0604020202020204" pitchFamily="34" charset="0"/>
              <a:buChar char="•"/>
            </a:pPr>
            <a:r>
              <a:rPr lang="en-US" sz="2800" dirty="0" smtClean="0"/>
              <a:t>Neutral language (no presumed associations)</a:t>
            </a:r>
          </a:p>
          <a:p>
            <a:pPr marL="285750" indent="-285750">
              <a:buFont typeface="Arial" panose="020B0604020202020204" pitchFamily="34" charset="0"/>
              <a:buChar char="•"/>
            </a:pPr>
            <a:r>
              <a:rPr lang="en-US" sz="2800" dirty="0" smtClean="0"/>
              <a:t>Variables of interest and context are stated</a:t>
            </a:r>
          </a:p>
          <a:p>
            <a:pPr marL="285750" indent="-285750">
              <a:buFont typeface="Arial" panose="020B0604020202020204" pitchFamily="34" charset="0"/>
              <a:buChar char="•"/>
            </a:pPr>
            <a:r>
              <a:rPr lang="en-US" sz="2800" dirty="0" smtClean="0"/>
              <a:t>Clear, concise.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4125464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184e8ac5-2927-447a-865e-f840b0c256d1"/>
  <p:tag name="TPVERSION" val="6"/>
  <p:tag name="TPFULLVERSION" val="7.3.0.116"/>
  <p:tag name="PPTVERSION" val="15"/>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948</Words>
  <Application>Microsoft Office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My Hopes:</vt:lpstr>
      <vt:lpstr>Most of us are “Practitioner-Researchers”</vt:lpstr>
      <vt:lpstr>Part 1: Thinking of Interesting Research Topics</vt:lpstr>
      <vt:lpstr>Part 1: Thinking of Interesting Research Topics</vt:lpstr>
      <vt:lpstr>Part 1: Thinking of Interesting Research Topics</vt:lpstr>
      <vt:lpstr>Your Turn…..  Let’s brainstorm some interesting research topics that would be important to our community.  E.g., Dr Cendan’s recent awards: Real time assessment of professionalism Improving high stakes decisions about student progress</vt:lpstr>
      <vt:lpstr>Part 2: The Research Purpose/Question (Not all interesting topics make good research questions!)</vt:lpstr>
      <vt:lpstr>The purpose of this study is to……</vt:lpstr>
      <vt:lpstr>Your Turn (select one topic):  The purpose of your study is to……</vt:lpstr>
      <vt:lpstr>Hypothesis-Driven (Quantitative) Research</vt:lpstr>
      <vt:lpstr>The specific hypotheses are….</vt:lpstr>
      <vt:lpstr>Research questions and specific aims (qualitative research)</vt:lpstr>
      <vt:lpstr>Research questions and specific aims (qualitative research)</vt:lpstr>
      <vt:lpstr>Fix the following research question.  Why is active learning effective?</vt:lpstr>
      <vt:lpstr>Now you have a question, some downstream suggestions for success…</vt:lpstr>
      <vt:lpstr>Some (Informally cited) Source References</vt:lpstr>
    </vt:vector>
  </TitlesOfParts>
  <Company>University of Central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Kibble</dc:creator>
  <cp:lastModifiedBy>Jonathan Kibble</cp:lastModifiedBy>
  <cp:revision>39</cp:revision>
  <dcterms:created xsi:type="dcterms:W3CDTF">2019-02-25T14:19:17Z</dcterms:created>
  <dcterms:modified xsi:type="dcterms:W3CDTF">2019-02-26T18:54:27Z</dcterms:modified>
</cp:coreProperties>
</file>