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7" r:id="rId2"/>
    <p:sldId id="288" r:id="rId3"/>
    <p:sldId id="274" r:id="rId4"/>
    <p:sldId id="285" r:id="rId5"/>
    <p:sldId id="308" r:id="rId6"/>
    <p:sldId id="306" r:id="rId7"/>
    <p:sldId id="309" r:id="rId8"/>
    <p:sldId id="311" r:id="rId9"/>
    <p:sldId id="307" r:id="rId10"/>
    <p:sldId id="284" r:id="rId11"/>
    <p:sldId id="289" r:id="rId12"/>
    <p:sldId id="293" r:id="rId13"/>
    <p:sldId id="286" r:id="rId14"/>
    <p:sldId id="287" r:id="rId15"/>
    <p:sldId id="298" r:id="rId16"/>
    <p:sldId id="292" r:id="rId17"/>
    <p:sldId id="283" r:id="rId18"/>
    <p:sldId id="310" r:id="rId19"/>
    <p:sldId id="295" r:id="rId20"/>
    <p:sldId id="302" r:id="rId21"/>
    <p:sldId id="303" r:id="rId22"/>
    <p:sldId id="300" r:id="rId23"/>
    <p:sldId id="297" r:id="rId24"/>
    <p:sldId id="299" r:id="rId25"/>
    <p:sldId id="296" r:id="rId26"/>
    <p:sldId id="30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405" autoAdjust="0"/>
  </p:normalViewPr>
  <p:slideViewPr>
    <p:cSldViewPr snapToGrid="0">
      <p:cViewPr varScale="1">
        <p:scale>
          <a:sx n="84" d="100"/>
          <a:sy n="84" d="100"/>
        </p:scale>
        <p:origin x="67" y="18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1/9/2018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1/9/2018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Storytelling, collecting stories, which are “data with a soul”</a:t>
            </a:r>
          </a:p>
          <a:p>
            <a:r>
              <a:rPr lang="en-US" dirty="0" smtClean="0"/>
              <a:t>Expanding perception</a:t>
            </a:r>
          </a:p>
          <a:p>
            <a:r>
              <a:rPr lang="en-US" dirty="0" smtClean="0"/>
              <a:t>Studying the “messy side of life” and trying to understand and make sense of it</a:t>
            </a:r>
          </a:p>
          <a:p>
            <a:r>
              <a:rPr lang="en-US" dirty="0" smtClean="0"/>
              <a:t>Unexpected discoveries throughout the research process, which may require research “side trips” for additional exploration to deconstruct the elements of phenomena</a:t>
            </a:r>
          </a:p>
          <a:p>
            <a:r>
              <a:rPr lang="en-US" dirty="0" smtClean="0"/>
              <a:t> Unpredictable study timeline</a:t>
            </a:r>
          </a:p>
          <a:p>
            <a:r>
              <a:rPr lang="en-US" dirty="0" smtClean="0"/>
              <a:t>Large volumes of diverse data sets</a:t>
            </a:r>
          </a:p>
          <a:p>
            <a:r>
              <a:rPr lang="en-US" dirty="0" smtClean="0"/>
              <a:t>Looking for data connections, themes, patterns, commonalities, linguistic origins and bringing it all together through an intensive data analysis (“data immersion”)</a:t>
            </a:r>
          </a:p>
          <a:p>
            <a:r>
              <a:rPr lang="en-US" dirty="0" smtClean="0"/>
              <a:t>Emotional engagement in research frequently leading to a shift in perspectives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up of colorful seashe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3814" y="5641975"/>
            <a:ext cx="96012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sp>
        <p:nvSpPr>
          <p:cNvPr id="10" name="Freeform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Freeform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2" name="Freeform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1828801"/>
            <a:ext cx="9601198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en-US"/>
              <a:t>1/9/2018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7813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813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1/9/2018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1/9/2018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1/9/2018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1/9/2018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ted.com/talks/brene_brown_on_vulnerabilit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doose.com/" TargetMode="External"/><Relationship Id="rId3" Type="http://schemas.openxmlformats.org/officeDocument/2006/relationships/hyperlink" Target="http://atlasti.com/" TargetMode="External"/><Relationship Id="rId7" Type="http://schemas.openxmlformats.org/officeDocument/2006/relationships/hyperlink" Target="http://www.researchware.com/products/hyperresearch.html" TargetMode="External"/><Relationship Id="rId2" Type="http://schemas.openxmlformats.org/officeDocument/2006/relationships/hyperlink" Target="http://www.qsrinternational.com/nvivo/nvivo-product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axqda.com/" TargetMode="External"/><Relationship Id="rId5" Type="http://schemas.openxmlformats.org/officeDocument/2006/relationships/hyperlink" Target="https://provalisresearch.com/products/qualitative-data-analysis-software/" TargetMode="External"/><Relationship Id="rId4" Type="http://schemas.openxmlformats.org/officeDocument/2006/relationships/hyperlink" Target="https://www.webqda.net/?lang=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gepressjournals.org/index.php/qrmh/about" TargetMode="External"/><Relationship Id="rId2" Type="http://schemas.openxmlformats.org/officeDocument/2006/relationships/hyperlink" Target="http://journals.sagepub.com/home/mm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mira.wildapricot.org/" TargetMode="External"/><Relationship Id="rId5" Type="http://schemas.openxmlformats.org/officeDocument/2006/relationships/hyperlink" Target="https://journals.library.ualberta.ca/ijqm/index.php/IJQM/about" TargetMode="External"/><Relationship Id="rId4" Type="http://schemas.openxmlformats.org/officeDocument/2006/relationships/hyperlink" Target="http://journals.sagepub.com/home/qhr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png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Mixed Methods Research: Looking Beyond the Numbers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3813" y="5641975"/>
            <a:ext cx="9989537" cy="9141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Presented by Dr. Anya Andrews, Associate Professor of Medicine, Director of Research Initiatives, UCF College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183" y="244140"/>
            <a:ext cx="10476027" cy="681487"/>
          </a:xfrm>
        </p:spPr>
        <p:txBody>
          <a:bodyPr/>
          <a:lstStyle/>
          <a:p>
            <a:pPr algn="ctr"/>
            <a:r>
              <a:rPr lang="en-US" dirty="0" smtClean="0"/>
              <a:t>Qualitative Research Methodologies/Genres</a:t>
            </a:r>
            <a:endParaRPr lang="en-US" dirty="0"/>
          </a:p>
        </p:txBody>
      </p:sp>
      <p:pic>
        <p:nvPicPr>
          <p:cNvPr id="3076" name="Picture 4" descr="Image result for tree with root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42" y="987736"/>
            <a:ext cx="2490321" cy="24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4" y="1103852"/>
            <a:ext cx="1426677" cy="22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488" y="1125459"/>
            <a:ext cx="2156419" cy="215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447" y="1125648"/>
            <a:ext cx="2982658" cy="2222206"/>
          </a:xfrm>
          <a:prstGeom prst="rect">
            <a:avLst/>
          </a:prstGeom>
        </p:spPr>
      </p:pic>
      <p:pic>
        <p:nvPicPr>
          <p:cNvPr id="3092" name="Picture 20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4" y="4421041"/>
            <a:ext cx="2918830" cy="17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mage result for storytell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96" y="4411945"/>
            <a:ext cx="3992929" cy="17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3398" y="3281878"/>
            <a:ext cx="14943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Biography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15340" y="3281878"/>
            <a:ext cx="22846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Phenomenolog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63294" y="3243016"/>
            <a:ext cx="24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Grounded Theory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722" y="6095161"/>
            <a:ext cx="18421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Ethno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graphy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29486" y="6082130"/>
            <a:ext cx="29610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Narrative/Storytelling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87786" y="3258325"/>
            <a:ext cx="15974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Case Stud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Image result for hermeneutic circ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44" y="4364888"/>
            <a:ext cx="1822303" cy="182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585065" y="6095161"/>
            <a:ext cx="21339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Hermeneutics*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91291" y="6082129"/>
            <a:ext cx="24068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 Research*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30" name="Picture 6" descr="Image result for action resear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022" y="4380030"/>
            <a:ext cx="2012617" cy="17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32" y="52403"/>
            <a:ext cx="11279187" cy="1219200"/>
          </a:xfrm>
        </p:spPr>
        <p:txBody>
          <a:bodyPr/>
          <a:lstStyle/>
          <a:p>
            <a:r>
              <a:rPr lang="en-US" dirty="0" smtClean="0"/>
              <a:t>Qualitative Research Methods: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700" y="1958432"/>
            <a:ext cx="6713220" cy="3868594"/>
          </a:xfrm>
        </p:spPr>
        <p:txBody>
          <a:bodyPr>
            <a:normAutofit/>
          </a:bodyPr>
          <a:lstStyle/>
          <a:p>
            <a:r>
              <a:rPr lang="en-US" dirty="0" smtClean="0"/>
              <a:t>Interviews (structured, semi-structured, in-depth) </a:t>
            </a:r>
          </a:p>
          <a:p>
            <a:r>
              <a:rPr lang="en-US" dirty="0" smtClean="0"/>
              <a:t>Focus groups</a:t>
            </a:r>
          </a:p>
          <a:p>
            <a:r>
              <a:rPr lang="en-US" dirty="0" smtClean="0"/>
              <a:t>Observations</a:t>
            </a:r>
          </a:p>
          <a:p>
            <a:r>
              <a:rPr lang="en-US" dirty="0" smtClean="0"/>
              <a:t>Assembly of textual documents (including researcher’s field notes and reflections)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This enchanting Mermaid Seashell Crown is hand made with all natural seashells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7315"/>
            <a:ext cx="4471416" cy="40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5998439"/>
            <a:ext cx="11815254" cy="69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3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74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31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600" dirty="0" smtClean="0"/>
              <a:t>Note: Qualitative data collection and analysis frequently occur simultaneously and are always closely linked.</a:t>
            </a:r>
          </a:p>
          <a:p>
            <a:pPr marL="45720" indent="0">
              <a:buFont typeface="Arial" pitchFamily="34" charset="0"/>
              <a:buNone/>
            </a:pP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53" y="8033"/>
            <a:ext cx="10520109" cy="1219200"/>
          </a:xfrm>
        </p:spPr>
        <p:txBody>
          <a:bodyPr/>
          <a:lstStyle/>
          <a:p>
            <a:r>
              <a:rPr lang="en-US" dirty="0" smtClean="0"/>
              <a:t>Qualitative Research Methods: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59" y="1644932"/>
            <a:ext cx="9784537" cy="1365504"/>
          </a:xfrm>
        </p:spPr>
        <p:txBody>
          <a:bodyPr numCol="2">
            <a:noAutofit/>
          </a:bodyPr>
          <a:lstStyle/>
          <a:p>
            <a:r>
              <a:rPr lang="en-US" sz="3200" dirty="0" smtClean="0"/>
              <a:t>Coding </a:t>
            </a:r>
          </a:p>
          <a:p>
            <a:r>
              <a:rPr lang="en-US" sz="3200" dirty="0" smtClean="0"/>
              <a:t>Thematic Analysis</a:t>
            </a:r>
          </a:p>
          <a:p>
            <a:endParaRPr lang="en-US" sz="3200" dirty="0"/>
          </a:p>
          <a:p>
            <a:r>
              <a:rPr lang="en-US" sz="3200" dirty="0"/>
              <a:t>Discourse Analysis</a:t>
            </a:r>
          </a:p>
          <a:p>
            <a:r>
              <a:rPr lang="en-US" sz="3200" dirty="0"/>
              <a:t>Interpretation and Writing</a:t>
            </a:r>
          </a:p>
          <a:p>
            <a:endParaRPr lang="en-US" sz="3200" dirty="0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954" y="3350004"/>
            <a:ext cx="3001534" cy="28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18 Extremely Easy DIY Seashell Decoration Ide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7"/>
          <a:stretch/>
        </p:blipFill>
        <p:spPr bwMode="auto">
          <a:xfrm>
            <a:off x="4736613" y="3350004"/>
            <a:ext cx="2344102" cy="279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seashel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26" y="3400435"/>
            <a:ext cx="2209226" cy="276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353" y="6238501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is the unit of coding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93817" y="6202770"/>
            <a:ext cx="262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do they fit together?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405609" y="6221058"/>
            <a:ext cx="3752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What is the “story” that must be told?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17764" y="4755986"/>
            <a:ext cx="1244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292940" y="4734165"/>
            <a:ext cx="12445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04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494" y="-145344"/>
            <a:ext cx="9601200" cy="1219200"/>
          </a:xfrm>
        </p:spPr>
        <p:txBody>
          <a:bodyPr/>
          <a:lstStyle/>
          <a:p>
            <a:pPr algn="ctr"/>
            <a:r>
              <a:rPr lang="en-US" dirty="0" smtClean="0"/>
              <a:t>In the words of a qualitative researcher…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34" y="5529531"/>
            <a:ext cx="10274209" cy="957533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en-US" dirty="0" smtClean="0"/>
              <a:t>“The Power of Vulnerability” - A TED Talk by </a:t>
            </a:r>
            <a:r>
              <a:rPr lang="en-US" dirty="0" err="1" smtClean="0"/>
              <a:t>Brene</a:t>
            </a:r>
            <a:r>
              <a:rPr lang="en-US" dirty="0" smtClean="0"/>
              <a:t> Brown, Ph.D., Research Professor, </a:t>
            </a:r>
          </a:p>
          <a:p>
            <a:pPr marL="45720" indent="0" algn="ctr">
              <a:buNone/>
            </a:pPr>
            <a:r>
              <a:rPr lang="en-US" dirty="0" smtClean="0"/>
              <a:t>University of Houston, Endowed Chair at the Graduate College of Social Work 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844" y="1298045"/>
            <a:ext cx="6249805" cy="388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01" y="-228602"/>
            <a:ext cx="9601200" cy="1219200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Brene’s</a:t>
            </a:r>
            <a:r>
              <a:rPr lang="en-US" dirty="0" smtClean="0"/>
              <a:t> example, QR is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757" y="1143000"/>
            <a:ext cx="6914696" cy="5780316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 smtClean="0"/>
              <a:t>Storytelling -“stories are data with a soul”</a:t>
            </a:r>
          </a:p>
          <a:p>
            <a:r>
              <a:rPr lang="en-US" sz="4400" dirty="0" smtClean="0"/>
              <a:t>Expanding perception</a:t>
            </a:r>
          </a:p>
          <a:p>
            <a:r>
              <a:rPr lang="en-US" sz="4400" dirty="0" smtClean="0"/>
              <a:t>Making sense of the “messy side of life”</a:t>
            </a:r>
          </a:p>
          <a:p>
            <a:r>
              <a:rPr lang="en-US" sz="4400" dirty="0" smtClean="0"/>
              <a:t>Unexpected discoveries and necessary “side trips”</a:t>
            </a:r>
          </a:p>
          <a:p>
            <a:r>
              <a:rPr lang="en-US" sz="4400" dirty="0"/>
              <a:t> U</a:t>
            </a:r>
            <a:r>
              <a:rPr lang="en-US" sz="4400" dirty="0" smtClean="0"/>
              <a:t>npredictable study timeline</a:t>
            </a:r>
          </a:p>
          <a:p>
            <a:r>
              <a:rPr lang="en-US" sz="4400" dirty="0" smtClean="0"/>
              <a:t>Large volumes of diverse data sets</a:t>
            </a:r>
          </a:p>
          <a:p>
            <a:r>
              <a:rPr lang="en-US" sz="4400" dirty="0" smtClean="0"/>
              <a:t>Looking for data connections, themes, patterns, commonalities, linguistic origins</a:t>
            </a:r>
          </a:p>
          <a:p>
            <a:r>
              <a:rPr lang="en-US" sz="4400" dirty="0"/>
              <a:t>I</a:t>
            </a:r>
            <a:r>
              <a:rPr lang="en-US" sz="4400" dirty="0" smtClean="0"/>
              <a:t>ntensive data analysis </a:t>
            </a:r>
          </a:p>
          <a:p>
            <a:r>
              <a:rPr lang="en-US" sz="4400" dirty="0" smtClean="0"/>
              <a:t>Emotional engagement leading to a shift in perspectives</a:t>
            </a:r>
          </a:p>
        </p:txBody>
      </p:sp>
      <p:pic>
        <p:nvPicPr>
          <p:cNvPr id="7170" name="Picture 2" descr="Image result for seash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39" y="1660095"/>
            <a:ext cx="4820104" cy="376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58" y="238125"/>
            <a:ext cx="9601200" cy="1219200"/>
          </a:xfrm>
        </p:spPr>
        <p:txBody>
          <a:bodyPr/>
          <a:lstStyle/>
          <a:p>
            <a:r>
              <a:rPr lang="en-US" dirty="0" smtClean="0"/>
              <a:t>Principles of Rigor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758" y="1865377"/>
            <a:ext cx="9601198" cy="3962400"/>
          </a:xfrm>
        </p:spPr>
        <p:txBody>
          <a:bodyPr/>
          <a:lstStyle/>
          <a:p>
            <a:r>
              <a:rPr lang="en-US" dirty="0" smtClean="0"/>
              <a:t>Adequacy and appropriateness of the sample</a:t>
            </a:r>
          </a:p>
          <a:p>
            <a:r>
              <a:rPr lang="en-US" dirty="0" smtClean="0"/>
              <a:t>Quality of the data collected</a:t>
            </a:r>
          </a:p>
          <a:p>
            <a:r>
              <a:rPr lang="en-US" dirty="0"/>
              <a:t>Authenticity and reflexivity of data collection, e.g., triangulation</a:t>
            </a:r>
          </a:p>
          <a:p>
            <a:r>
              <a:rPr lang="en-US" dirty="0" smtClean="0"/>
              <a:t>Clarity of the analysis process, e.g., audit trails</a:t>
            </a:r>
          </a:p>
          <a:p>
            <a:r>
              <a:rPr lang="en-US" dirty="0" smtClean="0"/>
              <a:t>Appropriate use of theory, e.g., theory as a lens or a product</a:t>
            </a:r>
          </a:p>
        </p:txBody>
      </p:sp>
    </p:spTree>
    <p:extLst>
      <p:ext uri="{BB962C8B-B14F-4D97-AF65-F5344CB8AC3E}">
        <p14:creationId xmlns:p14="http://schemas.microsoft.com/office/powerpoint/2010/main" val="38215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304800"/>
            <a:ext cx="10228263" cy="1219200"/>
          </a:xfrm>
        </p:spPr>
        <p:txBody>
          <a:bodyPr/>
          <a:lstStyle/>
          <a:p>
            <a:r>
              <a:rPr lang="en-US" dirty="0" smtClean="0"/>
              <a:t>Quantifying Qualitative Data: Turning the data from words/images into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524000"/>
            <a:ext cx="7740649" cy="37338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Count findings that provide quantifiable answers </a:t>
            </a:r>
          </a:p>
          <a:p>
            <a:r>
              <a:rPr lang="en-US" dirty="0" smtClean="0"/>
              <a:t>Count proportions while exploring relationships between data categories</a:t>
            </a:r>
          </a:p>
          <a:p>
            <a:r>
              <a:rPr lang="en-US" dirty="0" smtClean="0"/>
              <a:t>Examine differences in responses by using statistical procedures</a:t>
            </a:r>
          </a:p>
          <a:p>
            <a:r>
              <a:rPr lang="en-US" dirty="0"/>
              <a:t>Compare/correlate with the quantitative data set</a:t>
            </a:r>
          </a:p>
          <a:p>
            <a:r>
              <a:rPr lang="en-US" dirty="0" smtClean="0"/>
              <a:t>Test the degree of quantitative concordance with quantitative studies and national data</a:t>
            </a:r>
          </a:p>
          <a:p>
            <a:r>
              <a:rPr lang="en-US" dirty="0" smtClean="0"/>
              <a:t>Visualize your qualitative data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7518" y="5588001"/>
            <a:ext cx="1143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“</a:t>
            </a:r>
            <a:r>
              <a:rPr lang="en-US" sz="2400" i="1" dirty="0" smtClean="0">
                <a:solidFill>
                  <a:schemeClr val="accent1"/>
                </a:solidFill>
              </a:rPr>
              <a:t>The ways, in which qualitative data can be collected and analyzed, are virtually infinite</a:t>
            </a:r>
            <a:r>
              <a:rPr lang="en-US" sz="2400" dirty="0" smtClean="0">
                <a:solidFill>
                  <a:schemeClr val="accent1"/>
                </a:solidFill>
              </a:rPr>
              <a:t>.”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(Guest, </a:t>
            </a:r>
            <a:r>
              <a:rPr lang="en-US" sz="2400" dirty="0" err="1" smtClean="0">
                <a:solidFill>
                  <a:schemeClr val="accent1"/>
                </a:solidFill>
              </a:rPr>
              <a:t>MacQueen</a:t>
            </a:r>
            <a:r>
              <a:rPr lang="en-US" sz="2400" dirty="0" smtClean="0">
                <a:solidFill>
                  <a:schemeClr val="accent1"/>
                </a:solidFill>
              </a:rPr>
              <a:t>, &amp; </a:t>
            </a:r>
            <a:r>
              <a:rPr lang="en-US" sz="2400" dirty="0" err="1" smtClean="0">
                <a:solidFill>
                  <a:schemeClr val="accent1"/>
                </a:solidFill>
              </a:rPr>
              <a:t>Namey</a:t>
            </a:r>
            <a:r>
              <a:rPr lang="en-US" sz="2400" dirty="0" smtClean="0">
                <a:solidFill>
                  <a:schemeClr val="accent1"/>
                </a:solidFill>
              </a:rPr>
              <a:t>, 2011.)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Image result for quantifying qualitative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1854201"/>
            <a:ext cx="3287984" cy="302101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562" y="-142873"/>
            <a:ext cx="9601200" cy="1219200"/>
          </a:xfrm>
        </p:spPr>
        <p:txBody>
          <a:bodyPr/>
          <a:lstStyle/>
          <a:p>
            <a:r>
              <a:rPr lang="en-US" dirty="0" smtClean="0"/>
              <a:t>Challenges of Mixed Methods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4" y="1371601"/>
            <a:ext cx="9601198" cy="1809749"/>
          </a:xfrm>
        </p:spPr>
        <p:txBody>
          <a:bodyPr>
            <a:normAutofit/>
          </a:bodyPr>
          <a:lstStyle/>
          <a:p>
            <a:r>
              <a:rPr lang="en-US" dirty="0" smtClean="0"/>
              <a:t>A time and resource-consuming endeavor</a:t>
            </a:r>
          </a:p>
          <a:p>
            <a:r>
              <a:rPr lang="en-US" dirty="0" smtClean="0"/>
              <a:t>Diverse competency requirements for investigator(s)</a:t>
            </a:r>
          </a:p>
          <a:p>
            <a:r>
              <a:rPr lang="en-US" dirty="0" smtClean="0"/>
              <a:t>Different core criteria for quality assessment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08767"/>
              </p:ext>
            </p:extLst>
          </p:nvPr>
        </p:nvGraphicFramePr>
        <p:xfrm>
          <a:off x="950912" y="3600450"/>
          <a:ext cx="100965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00"/>
                <a:gridCol w="3365500"/>
                <a:gridCol w="3365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Aspect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Quantitative 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Qualitative</a:t>
                      </a:r>
                      <a:r>
                        <a:rPr lang="en-US" baseline="0" dirty="0" smtClean="0"/>
                        <a:t> Term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Truth value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validity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Credibility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Applicability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External validity and generalizability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Transferability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Consistency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Neutrality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Objectivity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Confirmability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7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8" y="371475"/>
            <a:ext cx="9601200" cy="12192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Image result for quantifying qualitative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928383"/>
            <a:ext cx="6092825" cy="406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06" y="1900847"/>
            <a:ext cx="5455694" cy="40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69913" y="61303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Anything worth doing…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Computer-Assisted Qualitative (and Mixed) Data Analysis Software (CAQDAS) Tools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4325" y="1681792"/>
            <a:ext cx="4913679" cy="94171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Specific to Qualitative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Nvivo</a:t>
            </a:r>
            <a:endParaRPr lang="en-US" dirty="0" smtClean="0"/>
          </a:p>
          <a:p>
            <a:r>
              <a:rPr lang="en-US" dirty="0" err="1" smtClean="0">
                <a:hlinkClick r:id="rId3"/>
              </a:rPr>
              <a:t>ATLAS.ti</a:t>
            </a:r>
            <a:endParaRPr lang="en-US" dirty="0" smtClean="0"/>
          </a:p>
          <a:p>
            <a:r>
              <a:rPr lang="en-US" dirty="0" err="1" smtClean="0">
                <a:hlinkClick r:id="rId4"/>
              </a:rPr>
              <a:t>webQDA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3" y="1830958"/>
            <a:ext cx="5430478" cy="941716"/>
          </a:xfrm>
        </p:spPr>
        <p:txBody>
          <a:bodyPr/>
          <a:lstStyle/>
          <a:p>
            <a:r>
              <a:rPr lang="en-US" dirty="0" smtClean="0"/>
              <a:t>Qualitative and Mixed Methods Research Friendly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hlinkClick r:id="rId5"/>
              </a:rPr>
              <a:t>QDA Miner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MAXQDA</a:t>
            </a:r>
            <a:endParaRPr lang="en-US" dirty="0" smtClean="0"/>
          </a:p>
          <a:p>
            <a:r>
              <a:rPr lang="en-US" dirty="0" err="1" smtClean="0">
                <a:hlinkClick r:id="rId7"/>
              </a:rPr>
              <a:t>HyperRESEARCH</a:t>
            </a:r>
            <a:endParaRPr lang="en-US" dirty="0" smtClean="0"/>
          </a:p>
          <a:p>
            <a:r>
              <a:rPr lang="en-US" dirty="0" err="1" smtClean="0">
                <a:hlinkClick r:id="rId8"/>
              </a:rPr>
              <a:t>Dedoose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228600"/>
            <a:ext cx="10171113" cy="12192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679575"/>
            <a:ext cx="10358438" cy="49403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Review the basic characteristics and principles of mixed methods research</a:t>
            </a:r>
          </a:p>
          <a:p>
            <a:r>
              <a:rPr lang="en-US" sz="3200" dirty="0" smtClean="0"/>
              <a:t>Explore qualitative research genres, methods, and software tools</a:t>
            </a:r>
          </a:p>
          <a:p>
            <a:r>
              <a:rPr lang="en-US" sz="3200" dirty="0" smtClean="0"/>
              <a:t>Discuss applications of mixed methods research in medical education and academic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298" y="98177"/>
            <a:ext cx="9601200" cy="894274"/>
          </a:xfrm>
        </p:spPr>
        <p:txBody>
          <a:bodyPr/>
          <a:lstStyle/>
          <a:p>
            <a:pPr algn="ctr"/>
            <a:r>
              <a:rPr lang="en-US" dirty="0" err="1" smtClean="0"/>
              <a:t>NVivo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4" name="Picture 2" descr="Image result for NVIV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21" y="1054154"/>
            <a:ext cx="8088888" cy="570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67421"/>
            <a:ext cx="9601200" cy="644106"/>
          </a:xfrm>
        </p:spPr>
        <p:txBody>
          <a:bodyPr/>
          <a:lstStyle/>
          <a:p>
            <a:pPr algn="ctr"/>
            <a:r>
              <a:rPr lang="en-US" dirty="0" smtClean="0"/>
              <a:t>MAXQDA Example</a:t>
            </a:r>
            <a:endParaRPr lang="en-US" dirty="0"/>
          </a:p>
        </p:txBody>
      </p:sp>
      <p:pic>
        <p:nvPicPr>
          <p:cNvPr id="5122" name="Picture 2" descr="Qualitative_Research_MAXQ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5" y="911527"/>
            <a:ext cx="10046638" cy="574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41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447675"/>
            <a:ext cx="9917112" cy="1219200"/>
          </a:xfrm>
        </p:spPr>
        <p:txBody>
          <a:bodyPr/>
          <a:lstStyle/>
          <a:p>
            <a:r>
              <a:rPr lang="en-US" dirty="0" smtClean="0"/>
              <a:t>Disseminating Mixed </a:t>
            </a:r>
            <a:r>
              <a:rPr lang="en-US" dirty="0"/>
              <a:t>Methods </a:t>
            </a:r>
            <a:r>
              <a:rPr lang="en-US" dirty="0" smtClean="0"/>
              <a:t>and Qualitative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5" y="2295145"/>
            <a:ext cx="9601198" cy="3962400"/>
          </a:xfrm>
        </p:spPr>
        <p:txBody>
          <a:bodyPr/>
          <a:lstStyle/>
          <a:p>
            <a:r>
              <a:rPr lang="en-US" dirty="0">
                <a:hlinkClick r:id="rId2"/>
              </a:rPr>
              <a:t>Journal of Mixed Methods Research</a:t>
            </a:r>
            <a:r>
              <a:rPr lang="en-US" dirty="0"/>
              <a:t> (traditional)</a:t>
            </a:r>
          </a:p>
          <a:p>
            <a:r>
              <a:rPr lang="en-US" dirty="0">
                <a:hlinkClick r:id="rId3"/>
              </a:rPr>
              <a:t>Qualitative Research in Medicine &amp; Healthcare</a:t>
            </a:r>
            <a:r>
              <a:rPr lang="en-US" dirty="0"/>
              <a:t> (open access)</a:t>
            </a:r>
          </a:p>
          <a:p>
            <a:r>
              <a:rPr lang="en-US" dirty="0" smtClean="0">
                <a:hlinkClick r:id="rId4"/>
              </a:rPr>
              <a:t>Qualitative Health Research</a:t>
            </a:r>
            <a:r>
              <a:rPr lang="en-US" dirty="0" smtClean="0"/>
              <a:t> (combination)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5"/>
              </a:rPr>
              <a:t>International Journal of Qualitative Methods</a:t>
            </a:r>
            <a:r>
              <a:rPr lang="en-US" dirty="0" smtClean="0"/>
              <a:t> (open access)</a:t>
            </a:r>
          </a:p>
          <a:p>
            <a:r>
              <a:rPr lang="en-US" dirty="0" smtClean="0">
                <a:hlinkClick r:id="rId6"/>
              </a:rPr>
              <a:t>Mixed Methods International Research Association (MMIRA)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26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3" y="219075"/>
            <a:ext cx="9601200" cy="1219200"/>
          </a:xfrm>
        </p:spPr>
        <p:txBody>
          <a:bodyPr/>
          <a:lstStyle/>
          <a:p>
            <a:r>
              <a:rPr lang="en-US" dirty="0" smtClean="0"/>
              <a:t>Conclusions and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89" y="1666876"/>
            <a:ext cx="6640511" cy="48101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Always start with a research question in mind</a:t>
            </a:r>
          </a:p>
          <a:p>
            <a:r>
              <a:rPr lang="en-US" dirty="0" smtClean="0"/>
              <a:t>Use the “best fit” methodology and methods for the research questions you wish to answer</a:t>
            </a:r>
          </a:p>
          <a:p>
            <a:r>
              <a:rPr lang="en-US" dirty="0" smtClean="0"/>
              <a:t>Employ CAQDAS software tools to manage volumes of data and ensure research quality</a:t>
            </a:r>
          </a:p>
          <a:p>
            <a:r>
              <a:rPr lang="en-US" dirty="0"/>
              <a:t>Be prepared to deliberate, not accelerate </a:t>
            </a:r>
          </a:p>
          <a:p>
            <a:r>
              <a:rPr lang="en-US" dirty="0" smtClean="0"/>
              <a:t>Have Fun!</a:t>
            </a:r>
          </a:p>
          <a:p>
            <a:endParaRPr lang="en-US" dirty="0"/>
          </a:p>
        </p:txBody>
      </p:sp>
      <p:pic>
        <p:nvPicPr>
          <p:cNvPr id="4098" name="Picture 2" descr="Image result for seashells in a bl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38275"/>
            <a:ext cx="3894666" cy="519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38" y="0"/>
            <a:ext cx="9601200" cy="1219200"/>
          </a:xfrm>
        </p:spPr>
        <p:txBody>
          <a:bodyPr/>
          <a:lstStyle/>
          <a:p>
            <a:r>
              <a:rPr lang="en-US" dirty="0" smtClean="0"/>
              <a:t>Good 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29" y="1524000"/>
            <a:ext cx="10733313" cy="5072743"/>
          </a:xfrm>
        </p:spPr>
        <p:txBody>
          <a:bodyPr>
            <a:normAutofit/>
          </a:bodyPr>
          <a:lstStyle/>
          <a:p>
            <a:r>
              <a:rPr lang="en-US" dirty="0" smtClean="0"/>
              <a:t>Creswell, J. W. (1998) </a:t>
            </a:r>
            <a:r>
              <a:rPr lang="en-US" i="1" dirty="0" smtClean="0"/>
              <a:t>Qualitative inquiry and research </a:t>
            </a:r>
            <a:r>
              <a:rPr lang="en-US" i="1" dirty="0"/>
              <a:t>d</a:t>
            </a:r>
            <a:r>
              <a:rPr lang="en-US" i="1" dirty="0" smtClean="0"/>
              <a:t>esign: choosing </a:t>
            </a:r>
            <a:r>
              <a:rPr lang="en-US" i="1" dirty="0"/>
              <a:t>a</a:t>
            </a:r>
            <a:r>
              <a:rPr lang="en-US" i="1" dirty="0" smtClean="0"/>
              <a:t>mong </a:t>
            </a:r>
            <a:r>
              <a:rPr lang="en-US" i="1" dirty="0"/>
              <a:t>f</a:t>
            </a:r>
            <a:r>
              <a:rPr lang="en-US" i="1" dirty="0" smtClean="0"/>
              <a:t>ive </a:t>
            </a:r>
            <a:r>
              <a:rPr lang="en-US" i="1" dirty="0"/>
              <a:t>t</a:t>
            </a:r>
            <a:r>
              <a:rPr lang="en-US" i="1" dirty="0" smtClean="0"/>
              <a:t>raditions</a:t>
            </a:r>
            <a:r>
              <a:rPr lang="en-US" dirty="0" smtClean="0"/>
              <a:t>. Sage Publications.</a:t>
            </a:r>
          </a:p>
          <a:p>
            <a:r>
              <a:rPr lang="en-US" dirty="0" smtClean="0"/>
              <a:t>Miles, M. B. &amp; Huberman, A.M. (1994) </a:t>
            </a:r>
            <a:r>
              <a:rPr lang="en-US" i="1" dirty="0" smtClean="0"/>
              <a:t>Qualitative data analysis</a:t>
            </a:r>
            <a:r>
              <a:rPr lang="en-US" dirty="0" smtClean="0"/>
              <a:t>. Sage Publications.</a:t>
            </a:r>
          </a:p>
          <a:p>
            <a:r>
              <a:rPr lang="en-US" dirty="0" err="1" smtClean="0"/>
              <a:t>Rossman</a:t>
            </a:r>
            <a:r>
              <a:rPr lang="en-US" dirty="0" smtClean="0"/>
              <a:t>, G. B. &amp; Rallis, S. F. (2003). </a:t>
            </a:r>
            <a:r>
              <a:rPr lang="en-US" i="1" dirty="0" smtClean="0"/>
              <a:t>Learning in the field: an introduction to qualitative research</a:t>
            </a:r>
            <a:r>
              <a:rPr lang="en-US" dirty="0" smtClean="0"/>
              <a:t>. Sage Publications</a:t>
            </a:r>
          </a:p>
          <a:p>
            <a:r>
              <a:rPr lang="en-US" dirty="0" smtClean="0"/>
              <a:t>Olson, K., Young, R. A. Schultz (2016, eds.) </a:t>
            </a:r>
            <a:r>
              <a:rPr lang="en-US" i="1" dirty="0" smtClean="0"/>
              <a:t>Handbook of qualitative health research for evidence-based practice. </a:t>
            </a:r>
            <a:r>
              <a:rPr lang="en-US" dirty="0" smtClean="0"/>
              <a:t>Springer.</a:t>
            </a:r>
          </a:p>
          <a:p>
            <a:r>
              <a:rPr lang="en-US" dirty="0" smtClean="0"/>
              <a:t>Curry, L. &amp; Nunez-Smith, M. (2014) </a:t>
            </a:r>
            <a:r>
              <a:rPr lang="en-US" i="1" dirty="0" smtClean="0"/>
              <a:t>Mixed methods in health sciences research: a practical primer</a:t>
            </a:r>
            <a:r>
              <a:rPr lang="en-US" dirty="0" smtClean="0"/>
              <a:t>. Sage Publications.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79" y="141235"/>
            <a:ext cx="9601200" cy="12192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2" descr="C:\Documents and Settings\Anya\Local Settings\Temporary Internet Files\Content.IE5\AZN2BHFP\MCj0434411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32" y="3257550"/>
            <a:ext cx="1175012" cy="132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nya\Local Settings\Temporary Internet Files\Content.IE5\JNI0OEGG\MCj0434403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22" y="1239784"/>
            <a:ext cx="958369" cy="1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nya\Local Settings\Temporary Internet Files\Content.IE5\0UUPIUT4\MCj0397903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616" y="1524000"/>
            <a:ext cx="1233763" cy="12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Documents and Settings\Anya\Local Settings\Temporary Internet Files\Content.IE5\KXPVXYFP\MCj0234625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38" y="5049755"/>
            <a:ext cx="1176847" cy="131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Documents and Settings\Anya\Local Settings\Temporary Internet Files\Content.IE5\JNI0OEGG\MCj0371076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72" y="3239786"/>
            <a:ext cx="1233763" cy="164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Documents and Settings\Anya\Local Settings\Temporary Internet Files\Content.IE5\YSHX1507\MCj0441930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97" y="1727995"/>
            <a:ext cx="1373296" cy="132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Documents and Settings\Anya\Local Settings\Temporary Internet Files\Content.IE5\EU7NOJEL\MCj0441902000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246" y="1849968"/>
            <a:ext cx="1310872" cy="154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Documents and Settings\Anya\Local Settings\Temporary Internet Files\Content.IE5\GHI12LMN\MCj0441523000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234" y="4176124"/>
            <a:ext cx="1650525" cy="141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Documents and Settings\Anya\Local Settings\Temporary Internet Files\Content.IE5\6PQ9ABCV\MCj04337970000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9" y="1643541"/>
            <a:ext cx="1410014" cy="141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Documents and Settings\Anya\Local Settings\Temporary Internet Files\Content.IE5\NTJY1MYF\MCj0404263000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8" y="5121515"/>
            <a:ext cx="1444898" cy="133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Documents and Settings\Anya\Local Settings\Temporary Internet Files\Content.IE5\0UUPIUT4\MCj03117780000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29" y="4344747"/>
            <a:ext cx="1145637" cy="170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C:\Documents and Settings\Anya\Local Settings\Temporary Internet Files\Content.IE5\TCG6VREW\MCj03589670000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17" y="3516853"/>
            <a:ext cx="1411851" cy="141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4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91015" y="5219700"/>
            <a:ext cx="6210300" cy="1219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Mixed Methods Research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Quantitative Research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952500" y="2552700"/>
            <a:ext cx="4986465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Systematic empirical investigation of observable phenomena via statistical, mathematical, or computational techniques</a:t>
            </a:r>
          </a:p>
          <a:p>
            <a:r>
              <a:rPr lang="en-US" dirty="0" smtClean="0"/>
              <a:t>Aims to </a:t>
            </a:r>
            <a:r>
              <a:rPr lang="en-US" u="sng" dirty="0" smtClean="0"/>
              <a:t>measure, generalize, and maximize objectivity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Qualitative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249862" y="2552700"/>
            <a:ext cx="5142038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Systematic empirical investigation of a social or human problem, based on building a complex, holistic picture using words representing views of informants, typically in a natural setting</a:t>
            </a:r>
          </a:p>
          <a:p>
            <a:r>
              <a:rPr lang="en-US" dirty="0" smtClean="0"/>
              <a:t>Aims to </a:t>
            </a:r>
            <a:r>
              <a:rPr lang="en-US" u="sng" dirty="0" smtClean="0"/>
              <a:t>understand, describe, and interpret </a:t>
            </a:r>
            <a:endParaRPr lang="en-US" u="sng" dirty="0"/>
          </a:p>
        </p:txBody>
      </p:sp>
      <p:sp>
        <p:nvSpPr>
          <p:cNvPr id="6" name="Plus 5"/>
          <p:cNvSpPr/>
          <p:nvPr/>
        </p:nvSpPr>
        <p:spPr>
          <a:xfrm>
            <a:off x="5481765" y="29718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2"/>
          <p:cNvSpPr txBox="1">
            <a:spLocks/>
          </p:cNvSpPr>
          <p:nvPr/>
        </p:nvSpPr>
        <p:spPr>
          <a:xfrm>
            <a:off x="1104900" y="4572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Paradigms of Research Inquiry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2213" y="-38105"/>
            <a:ext cx="9601200" cy="1219200"/>
          </a:xfrm>
        </p:spPr>
        <p:txBody>
          <a:bodyPr/>
          <a:lstStyle/>
          <a:p>
            <a:pPr algn="ctr"/>
            <a:r>
              <a:rPr lang="en-US" dirty="0" smtClean="0"/>
              <a:t>Which argument resonates with you more?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2"/>
          <a:stretch/>
        </p:blipFill>
        <p:spPr bwMode="auto">
          <a:xfrm>
            <a:off x="6832122" y="1531365"/>
            <a:ext cx="4062892" cy="4965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59731" y="6077623"/>
            <a:ext cx="31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Probably not by Albert Einstein</a:t>
            </a:r>
            <a:endParaRPr lang="en-US" dirty="0"/>
          </a:p>
        </p:txBody>
      </p:sp>
      <p:pic>
        <p:nvPicPr>
          <p:cNvPr id="3082" name="Picture 10" descr="Image result for if you can't measure it it doesn't exi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r="6281"/>
          <a:stretch/>
        </p:blipFill>
        <p:spPr bwMode="auto">
          <a:xfrm>
            <a:off x="1173192" y="1569204"/>
            <a:ext cx="4339087" cy="4944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15261" y="6083936"/>
            <a:ext cx="26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Probably not by Bill Gates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blend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673" y="1825999"/>
            <a:ext cx="4468333" cy="44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7018" y="0"/>
            <a:ext cx="10187647" cy="1219200"/>
          </a:xfrm>
        </p:spPr>
        <p:txBody>
          <a:bodyPr/>
          <a:lstStyle/>
          <a:p>
            <a:r>
              <a:rPr lang="en-US" dirty="0" smtClean="0"/>
              <a:t>Quantitative + Qualitative: to mix or not to mix? 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96667" y="2784103"/>
            <a:ext cx="4648199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Complement each other well</a:t>
            </a:r>
          </a:p>
          <a:p>
            <a:r>
              <a:rPr lang="en-US" dirty="0" smtClean="0"/>
              <a:t>Allow to glean a more complete multi-dimensional picture of the studied phenomena</a:t>
            </a:r>
          </a:p>
          <a:p>
            <a:r>
              <a:rPr lang="en-US" dirty="0" smtClean="0"/>
              <a:t>Enhance research validity</a:t>
            </a:r>
          </a:p>
          <a:p>
            <a:r>
              <a:rPr lang="en-US" dirty="0" smtClean="0"/>
              <a:t>Numbers without narratives are empty</a:t>
            </a:r>
          </a:p>
          <a:p>
            <a:r>
              <a:rPr lang="en-US" dirty="0" smtClean="0"/>
              <a:t>Numbers </a:t>
            </a:r>
            <a:r>
              <a:rPr lang="en-US" dirty="0"/>
              <a:t>can lie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966759" y="2784103"/>
            <a:ext cx="46482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Incompatible (“incompatibility thesis”)</a:t>
            </a:r>
          </a:p>
          <a:p>
            <a:r>
              <a:rPr lang="en-US" dirty="0" smtClean="0"/>
              <a:t>Fundamental epistemological differences  </a:t>
            </a:r>
          </a:p>
          <a:p>
            <a:r>
              <a:rPr lang="en-US" dirty="0" smtClean="0"/>
              <a:t>Too complex and time consuming</a:t>
            </a:r>
          </a:p>
          <a:p>
            <a:r>
              <a:rPr lang="en-US" dirty="0" smtClean="0"/>
              <a:t>Narratives without numbers are blind</a:t>
            </a:r>
          </a:p>
          <a:p>
            <a:r>
              <a:rPr lang="en-US" dirty="0" smtClean="0"/>
              <a:t>Numbers </a:t>
            </a:r>
            <a:r>
              <a:rPr lang="en-US" dirty="0"/>
              <a:t>don’t lie!</a:t>
            </a:r>
          </a:p>
          <a:p>
            <a:endParaRPr lang="en-US" dirty="0"/>
          </a:p>
        </p:txBody>
      </p:sp>
      <p:pic>
        <p:nvPicPr>
          <p:cNvPr id="2058" name="Picture 10" descr="Image result for yes no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7"/>
          <a:stretch/>
        </p:blipFill>
        <p:spPr bwMode="auto">
          <a:xfrm>
            <a:off x="1990215" y="1489004"/>
            <a:ext cx="1035170" cy="116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Image result for yes no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7"/>
          <a:stretch/>
        </p:blipFill>
        <p:spPr bwMode="auto">
          <a:xfrm>
            <a:off x="8406950" y="1449350"/>
            <a:ext cx="1071204" cy="12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8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5663" y="180975"/>
            <a:ext cx="9601200" cy="1219200"/>
          </a:xfrm>
        </p:spPr>
        <p:txBody>
          <a:bodyPr/>
          <a:lstStyle/>
          <a:p>
            <a:r>
              <a:rPr lang="en-US" dirty="0" smtClean="0"/>
              <a:t>Why Use Mixed Methods Research?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3813" y="2311400"/>
            <a:ext cx="9601198" cy="3987799"/>
          </a:xfrm>
        </p:spPr>
        <p:txBody>
          <a:bodyPr/>
          <a:lstStyle/>
          <a:p>
            <a:r>
              <a:rPr lang="en-US" dirty="0" smtClean="0"/>
              <a:t>Ask broader, bolder questions</a:t>
            </a:r>
          </a:p>
          <a:p>
            <a:r>
              <a:rPr lang="en-US" dirty="0" smtClean="0"/>
              <a:t>Qualify the quantitative results</a:t>
            </a:r>
          </a:p>
          <a:p>
            <a:r>
              <a:rPr lang="en-US" dirty="0" smtClean="0"/>
              <a:t>Quantify the qualitative results</a:t>
            </a:r>
          </a:p>
          <a:p>
            <a:r>
              <a:rPr lang="en-US" dirty="0"/>
              <a:t>See a bigger </a:t>
            </a:r>
            <a:r>
              <a:rPr lang="en-US" dirty="0" smtClean="0"/>
              <a:t>picture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http://blog.efpsa.org/wp-content/uploads/2012/05/yin_ya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79" y="1938147"/>
            <a:ext cx="3513708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0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30719"/>
            <a:ext cx="10972799" cy="1219200"/>
          </a:xfrm>
        </p:spPr>
        <p:txBody>
          <a:bodyPr/>
          <a:lstStyle/>
          <a:p>
            <a:r>
              <a:rPr lang="en-US" dirty="0" smtClean="0"/>
              <a:t>Before you decide, start with a research question…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764" y="1733551"/>
            <a:ext cx="9601198" cy="25145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 smtClean="0"/>
              <a:t>Example</a:t>
            </a:r>
            <a:r>
              <a:rPr lang="en-US" sz="3200" dirty="0" smtClean="0"/>
              <a:t>: To </a:t>
            </a:r>
            <a:r>
              <a:rPr lang="en-US" sz="3200" u="sng" dirty="0" smtClean="0"/>
              <a:t>what extent </a:t>
            </a:r>
            <a:r>
              <a:rPr lang="en-US" sz="3200" dirty="0" smtClean="0"/>
              <a:t>and </a:t>
            </a:r>
            <a:r>
              <a:rPr lang="en-US" sz="3200" u="sng" dirty="0" smtClean="0"/>
              <a:t>in what ways </a:t>
            </a:r>
            <a:r>
              <a:rPr lang="en-US" sz="3200" dirty="0" smtClean="0"/>
              <a:t>do </a:t>
            </a:r>
            <a:r>
              <a:rPr lang="en-US" sz="3200" dirty="0" err="1" smtClean="0"/>
              <a:t>interprofessional</a:t>
            </a:r>
            <a:r>
              <a:rPr lang="en-US" sz="3200" dirty="0" smtClean="0"/>
              <a:t> student learning experiences serve to </a:t>
            </a:r>
            <a:r>
              <a:rPr lang="en-US" sz="3200" u="sng" dirty="0" smtClean="0"/>
              <a:t>contribute</a:t>
            </a:r>
            <a:r>
              <a:rPr lang="en-US" sz="3200" dirty="0" smtClean="0"/>
              <a:t> to their </a:t>
            </a:r>
            <a:r>
              <a:rPr lang="en-US" sz="3200" u="sng" dirty="0" smtClean="0"/>
              <a:t>nuanced understanding</a:t>
            </a:r>
            <a:r>
              <a:rPr lang="en-US" sz="3200" dirty="0" smtClean="0"/>
              <a:t> of teamwork in healthcare and </a:t>
            </a:r>
            <a:r>
              <a:rPr lang="en-US" sz="3200" u="sng" dirty="0" smtClean="0"/>
              <a:t>predict </a:t>
            </a:r>
            <a:r>
              <a:rPr lang="en-US" sz="3200" dirty="0" smtClean="0"/>
              <a:t>their </a:t>
            </a:r>
            <a:r>
              <a:rPr lang="en-US" sz="3200" u="sng" dirty="0" smtClean="0"/>
              <a:t>success</a:t>
            </a:r>
            <a:r>
              <a:rPr lang="en-US" sz="3200" dirty="0" smtClean="0"/>
              <a:t> in clinical practice during clerkship and residency? </a:t>
            </a:r>
            <a:endParaRPr lang="en-US" sz="3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97786" y="2181225"/>
            <a:ext cx="4441114" cy="3504664"/>
            <a:chOff x="1997786" y="2181225"/>
            <a:chExt cx="4441114" cy="3504664"/>
          </a:xfrm>
        </p:grpSpPr>
        <p:sp>
          <p:nvSpPr>
            <p:cNvPr id="5" name="TextBox 4"/>
            <p:cNvSpPr txBox="1"/>
            <p:nvPr/>
          </p:nvSpPr>
          <p:spPr>
            <a:xfrm>
              <a:off x="1997786" y="4731782"/>
              <a:ext cx="21691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Quantitative</a:t>
              </a:r>
            </a:p>
            <a:p>
              <a:r>
                <a:rPr lang="en-US" sz="2800" b="1" dirty="0" smtClean="0">
                  <a:solidFill>
                    <a:schemeClr val="accent1"/>
                  </a:solidFill>
                </a:rPr>
                <a:t>Implications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>
            <a:xfrm flipV="1">
              <a:off x="3082378" y="2181225"/>
              <a:ext cx="1327697" cy="255055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0"/>
            </p:cNvCxnSpPr>
            <p:nvPr/>
          </p:nvCxnSpPr>
          <p:spPr>
            <a:xfrm flipV="1">
              <a:off x="3082378" y="3524250"/>
              <a:ext cx="1843072" cy="12075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0"/>
            </p:cNvCxnSpPr>
            <p:nvPr/>
          </p:nvCxnSpPr>
          <p:spPr>
            <a:xfrm flipV="1">
              <a:off x="3082378" y="3524250"/>
              <a:ext cx="3356522" cy="12075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0"/>
            </p:cNvCxnSpPr>
            <p:nvPr/>
          </p:nvCxnSpPr>
          <p:spPr>
            <a:xfrm flipH="1" flipV="1">
              <a:off x="2257425" y="3057525"/>
              <a:ext cx="824953" cy="167425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743200" y="2181225"/>
            <a:ext cx="6665202" cy="3409413"/>
            <a:chOff x="2743200" y="2181225"/>
            <a:chExt cx="6665202" cy="3409413"/>
          </a:xfrm>
        </p:grpSpPr>
        <p:sp>
          <p:nvSpPr>
            <p:cNvPr id="4" name="TextBox 3"/>
            <p:cNvSpPr txBox="1"/>
            <p:nvPr/>
          </p:nvSpPr>
          <p:spPr>
            <a:xfrm>
              <a:off x="7320971" y="4636531"/>
              <a:ext cx="20874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/>
                  </a:solidFill>
                </a:rPr>
                <a:t>Qualitative</a:t>
              </a:r>
            </a:p>
            <a:p>
              <a:r>
                <a:rPr lang="en-US" sz="2800" b="1" dirty="0" smtClean="0">
                  <a:solidFill>
                    <a:schemeClr val="accent2"/>
                  </a:solidFill>
                </a:rPr>
                <a:t>Implications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4" idx="0"/>
            </p:cNvCxnSpPr>
            <p:nvPr/>
          </p:nvCxnSpPr>
          <p:spPr>
            <a:xfrm flipH="1" flipV="1">
              <a:off x="7029450" y="2181225"/>
              <a:ext cx="1335237" cy="245530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0"/>
            </p:cNvCxnSpPr>
            <p:nvPr/>
          </p:nvCxnSpPr>
          <p:spPr>
            <a:xfrm flipH="1" flipV="1">
              <a:off x="6238875" y="3057525"/>
              <a:ext cx="2125812" cy="157900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4" idx="0"/>
            </p:cNvCxnSpPr>
            <p:nvPr/>
          </p:nvCxnSpPr>
          <p:spPr>
            <a:xfrm flipH="1" flipV="1">
              <a:off x="7301781" y="3456503"/>
              <a:ext cx="1062906" cy="118002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" idx="0"/>
            </p:cNvCxnSpPr>
            <p:nvPr/>
          </p:nvCxnSpPr>
          <p:spPr>
            <a:xfrm flipH="1" flipV="1">
              <a:off x="2743200" y="3057525"/>
              <a:ext cx="5621487" cy="157900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24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63" y="161925"/>
            <a:ext cx="9601200" cy="1219200"/>
          </a:xfrm>
        </p:spPr>
        <p:txBody>
          <a:bodyPr/>
          <a:lstStyle/>
          <a:p>
            <a:r>
              <a:rPr lang="en-US" dirty="0" smtClean="0"/>
              <a:t>The “Seashell” Metaphor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088" y="1782325"/>
            <a:ext cx="5516561" cy="40553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Diverse, colorful, unique </a:t>
            </a:r>
            <a:r>
              <a:rPr lang="en-US" dirty="0" smtClean="0"/>
              <a:t>objects created as a protective outer layer by their inhabitants (currently alive or not) </a:t>
            </a:r>
          </a:p>
          <a:p>
            <a:r>
              <a:rPr lang="en-US" dirty="0" smtClean="0"/>
              <a:t>Their organic composition and non-random patterns are influenced by the environment </a:t>
            </a:r>
          </a:p>
          <a:p>
            <a:r>
              <a:rPr lang="en-US" dirty="0" smtClean="0"/>
              <a:t>An important part of the eco-system where they belong </a:t>
            </a:r>
          </a:p>
          <a:p>
            <a:r>
              <a:rPr lang="en-US" dirty="0" smtClean="0"/>
              <a:t>Brittle but hardy, they hold clues for what lies beneath the surface</a:t>
            </a:r>
          </a:p>
          <a:p>
            <a:endParaRPr lang="en-US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687075"/>
            <a:ext cx="5378450" cy="405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2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Research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social, relational, and experiential phenomena in </a:t>
            </a:r>
            <a:r>
              <a:rPr lang="en-US" b="1" i="1" dirty="0" smtClean="0"/>
              <a:t>natural settings </a:t>
            </a:r>
            <a:r>
              <a:rPr lang="en-US" dirty="0" smtClean="0"/>
              <a:t>by observing and interacting with the people and places</a:t>
            </a:r>
          </a:p>
          <a:p>
            <a:r>
              <a:rPr lang="en-US" dirty="0" smtClean="0"/>
              <a:t>Seeks to understand and represent complexity and offer a richly textured account of social or human phenomena</a:t>
            </a:r>
          </a:p>
          <a:p>
            <a:r>
              <a:rPr lang="en-US" b="1" i="1" dirty="0" smtClean="0"/>
              <a:t>How </a:t>
            </a:r>
            <a:r>
              <a:rPr lang="en-US" dirty="0" smtClean="0"/>
              <a:t>and </a:t>
            </a:r>
            <a:r>
              <a:rPr lang="en-US" b="1" i="1" dirty="0" smtClean="0"/>
              <a:t>What</a:t>
            </a:r>
            <a:r>
              <a:rPr lang="en-US" dirty="0" smtClean="0"/>
              <a:t> questions </a:t>
            </a:r>
          </a:p>
          <a:p>
            <a:r>
              <a:rPr lang="en-US" dirty="0" smtClean="0"/>
              <a:t>Aims for a careful understanding of instances, contextualization, and theory building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shells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hells nature presentation (widescreen).potx" id="{E6B84A40-AED6-4169-B416-9F411F9C11B8}" vid="{719C1255-A7E7-42CE-9EEC-76ECFA1A94CA}"/>
    </a:ext>
  </a:extLst>
</a:theme>
</file>

<file path=ppt/theme/theme2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Colorful seashell collection</Template>
  <TotalTime>1415</TotalTime>
  <Words>1164</Words>
  <Application>Microsoft Office PowerPoint</Application>
  <PresentationFormat>Widescreen</PresentationFormat>
  <Paragraphs>167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Corbel</vt:lpstr>
      <vt:lpstr>Seashells 16x9</vt:lpstr>
      <vt:lpstr>Mixed Methods Research: Looking Beyond the Numbers</vt:lpstr>
      <vt:lpstr>Objectives</vt:lpstr>
      <vt:lpstr>Mixed Methods Research</vt:lpstr>
      <vt:lpstr>Which argument resonates with you more?</vt:lpstr>
      <vt:lpstr>Quantitative + Qualitative: to mix or not to mix?  </vt:lpstr>
      <vt:lpstr>Why Use Mixed Methods Research?</vt:lpstr>
      <vt:lpstr>Before you decide, start with a research question…</vt:lpstr>
      <vt:lpstr>The “Seashell” Metaphor</vt:lpstr>
      <vt:lpstr>Qualitative Research Principles</vt:lpstr>
      <vt:lpstr>Qualitative Research Methodologies/Genres</vt:lpstr>
      <vt:lpstr>Qualitative Research Methods: Data Collection</vt:lpstr>
      <vt:lpstr>Qualitative Research Methods: Data Analysis</vt:lpstr>
      <vt:lpstr>In the words of a qualitative researcher…</vt:lpstr>
      <vt:lpstr>From Brene’s example, QR is about…</vt:lpstr>
      <vt:lpstr>Principles of Rigor</vt:lpstr>
      <vt:lpstr>Quantifying Qualitative Data: Turning the data from words/images into numbers</vt:lpstr>
      <vt:lpstr>Challenges of Mixed Methods Research</vt:lpstr>
      <vt:lpstr> </vt:lpstr>
      <vt:lpstr>Computer-Assisted Qualitative (and Mixed) Data Analysis Software (CAQDAS) Tools</vt:lpstr>
      <vt:lpstr>NVivo Example</vt:lpstr>
      <vt:lpstr>MAXQDA Example</vt:lpstr>
      <vt:lpstr>Disseminating Mixed Methods and Qualitative Research</vt:lpstr>
      <vt:lpstr>Conclusions and Takeaways</vt:lpstr>
      <vt:lpstr>Good Reads</vt:lpstr>
      <vt:lpstr>Questions?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TitleM Layout</dc:title>
  <dc:creator>Anya Andrews</dc:creator>
  <cp:lastModifiedBy>Anya Andrews</cp:lastModifiedBy>
  <cp:revision>127</cp:revision>
  <dcterms:created xsi:type="dcterms:W3CDTF">2017-12-19T15:53:43Z</dcterms:created>
  <dcterms:modified xsi:type="dcterms:W3CDTF">2018-01-09T22:37:50Z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