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309" r:id="rId4"/>
    <p:sldId id="276" r:id="rId5"/>
    <p:sldId id="295" r:id="rId6"/>
    <p:sldId id="352" r:id="rId7"/>
    <p:sldId id="296" r:id="rId8"/>
    <p:sldId id="288" r:id="rId9"/>
    <p:sldId id="308" r:id="rId10"/>
    <p:sldId id="297" r:id="rId11"/>
    <p:sldId id="269" r:id="rId12"/>
    <p:sldId id="298" r:id="rId13"/>
    <p:sldId id="282" r:id="rId14"/>
    <p:sldId id="273" r:id="rId15"/>
    <p:sldId id="299" r:id="rId16"/>
    <p:sldId id="354" r:id="rId17"/>
    <p:sldId id="300" r:id="rId18"/>
    <p:sldId id="345" r:id="rId19"/>
    <p:sldId id="342" r:id="rId20"/>
    <p:sldId id="326" r:id="rId21"/>
    <p:sldId id="327" r:id="rId22"/>
    <p:sldId id="328" r:id="rId23"/>
    <p:sldId id="331" r:id="rId24"/>
    <p:sldId id="358" r:id="rId25"/>
    <p:sldId id="333" r:id="rId26"/>
    <p:sldId id="343" r:id="rId27"/>
    <p:sldId id="286" r:id="rId28"/>
    <p:sldId id="355" r:id="rId29"/>
    <p:sldId id="314" r:id="rId30"/>
    <p:sldId id="28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madsen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709" autoAdjust="0"/>
  </p:normalViewPr>
  <p:slideViewPr>
    <p:cSldViewPr>
      <p:cViewPr>
        <p:scale>
          <a:sx n="114" d="100"/>
          <a:sy n="11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1E142121-9771-4C76-9B38-F419CBD5D71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B55426F1-C518-40E1-8EBF-A23763D5F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63CCFE63-82DE-40D6-A8AA-DA9988799C73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B1EC75CA-9889-416D-A0A7-4DF85DAA1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C75CA-9889-416D-A0A7-4DF85DAA17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424B2-7131-49B8-9E69-3632B75DD470}" type="slidenum">
              <a:rPr lang="en-US"/>
              <a:pPr/>
              <a:t>21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91213-3F4A-4770-940D-B76CCD393CF8}" type="slidenum">
              <a:rPr lang="en-US"/>
              <a:pPr/>
              <a:t>22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9788" cy="34877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772" indent="-231772">
              <a:buFontTx/>
              <a:buChar char="•"/>
            </a:pPr>
            <a:r>
              <a:rPr lang="en-US" smtClean="0"/>
              <a:t>These 5 categories are applicable to the general population. </a:t>
            </a:r>
          </a:p>
          <a:p>
            <a:pPr marL="231772" indent="-231772">
              <a:buFontTx/>
              <a:buChar char="•"/>
            </a:pPr>
            <a:r>
              <a:rPr lang="en-US" smtClean="0"/>
              <a:t>For some groups, like people who have not been using credit long, the importance of these categories may be different.  </a:t>
            </a:r>
          </a:p>
          <a:p>
            <a:pPr marL="231772" indent="-231772">
              <a:buFontTx/>
              <a:buChar char="•"/>
            </a:pPr>
            <a:r>
              <a:rPr lang="en-US" smtClean="0"/>
              <a:t>No one category is the only factor in your credit score. For example. having no late payments won’t get you a perfect score. </a:t>
            </a:r>
          </a:p>
          <a:p>
            <a:pPr marL="231772" indent="-231772">
              <a:buFontTx/>
              <a:buChar char="•"/>
            </a:pPr>
            <a:r>
              <a:rPr lang="en-US" smtClean="0"/>
              <a:t>Although  your credit score only looks at information in you credit report, creditors often look at other factors when making a credit decision including:</a:t>
            </a:r>
          </a:p>
          <a:p>
            <a:pPr marL="698492" lvl="1" indent="-231772">
              <a:buFontTx/>
              <a:buChar char="•"/>
            </a:pPr>
            <a:r>
              <a:rPr lang="en-US" smtClean="0"/>
              <a:t>your income</a:t>
            </a:r>
          </a:p>
          <a:p>
            <a:pPr marL="698492" lvl="1" indent="-231772">
              <a:buFontTx/>
              <a:buChar char="•"/>
            </a:pPr>
            <a:r>
              <a:rPr lang="en-US" smtClean="0"/>
              <a:t>how long you’ve been at your current job and </a:t>
            </a:r>
          </a:p>
          <a:p>
            <a:pPr marL="698492" lvl="1" indent="-231772">
              <a:buFontTx/>
              <a:buChar char="•"/>
            </a:pPr>
            <a:r>
              <a:rPr lang="en-US" smtClean="0"/>
              <a:t>the type of credit you’re requesting. </a:t>
            </a:r>
          </a:p>
          <a:p>
            <a:pPr marL="231772" indent="-231772">
              <a:buFontTx/>
              <a:buChar char="•"/>
            </a:pPr>
            <a:endParaRPr lang="en-US" smtClean="0"/>
          </a:p>
          <a:p>
            <a:pPr marL="231772" indent="-231772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07962-679B-4A58-B61A-61B5DB0AE849}" type="slidenum">
              <a:rPr lang="en-US"/>
              <a:pPr/>
              <a:t>23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9788" cy="348773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11188" y="995363"/>
            <a:ext cx="7772400" cy="366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16351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3588" y="16351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188" y="37687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3588" y="37687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995363"/>
            <a:ext cx="7772400" cy="366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1188" y="1635125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5869E76-480A-4430-B366-3DFB35DAC082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665F67A-B0EF-4515-BFC1-7BFC5E617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edfinaid@mail.ucf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nualcreditreport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cf.edu/" TargetMode="External"/><Relationship Id="rId2" Type="http://schemas.openxmlformats.org/officeDocument/2006/relationships/hyperlink" Target="http://www.aamc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middlek@mail.ucf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1"/>
            <a:ext cx="8458200" cy="1981199"/>
          </a:xfrm>
        </p:spPr>
        <p:txBody>
          <a:bodyPr/>
          <a:lstStyle/>
          <a:p>
            <a:pPr algn="ctr"/>
            <a:r>
              <a:rPr lang="en-US" dirty="0" smtClean="0"/>
              <a:t>University of Central Florida College of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500862"/>
          </a:xfrm>
        </p:spPr>
        <p:txBody>
          <a:bodyPr>
            <a:normAutofit fontScale="32500" lnSpcReduction="20000"/>
          </a:bodyPr>
          <a:lstStyle/>
          <a:p>
            <a:r>
              <a:rPr lang="en-US" sz="6000" dirty="0" smtClean="0"/>
              <a:t>Student Financial Services</a:t>
            </a:r>
          </a:p>
          <a:p>
            <a:endParaRPr lang="en-US" sz="3100" dirty="0" smtClean="0"/>
          </a:p>
          <a:p>
            <a:r>
              <a:rPr lang="en-US" sz="4900" dirty="0" smtClean="0"/>
              <a:t>Ruthanne Madsen, EdD, MBA</a:t>
            </a:r>
          </a:p>
          <a:p>
            <a:r>
              <a:rPr lang="en-US" sz="4900" dirty="0" smtClean="0"/>
              <a:t>407.266.1381</a:t>
            </a:r>
          </a:p>
          <a:p>
            <a:endParaRPr lang="en-US" sz="4900" dirty="0" smtClean="0"/>
          </a:p>
          <a:p>
            <a:r>
              <a:rPr lang="en-US" sz="4900" dirty="0" smtClean="0"/>
              <a:t>Lisa Minnick</a:t>
            </a:r>
          </a:p>
          <a:p>
            <a:r>
              <a:rPr lang="en-US" sz="4900" dirty="0" smtClean="0"/>
              <a:t>407.266.1383</a:t>
            </a:r>
          </a:p>
          <a:p>
            <a:endParaRPr lang="en-US" sz="4900" dirty="0" smtClean="0"/>
          </a:p>
          <a:p>
            <a:r>
              <a:rPr lang="en-US" sz="4900" dirty="0" smtClean="0">
                <a:hlinkClick r:id="rId2"/>
              </a:rPr>
              <a:t>medfinaid@mail.ucf.edu</a:t>
            </a:r>
            <a:endParaRPr lang="en-US" sz="4900" dirty="0"/>
          </a:p>
        </p:txBody>
      </p:sp>
      <p:pic>
        <p:nvPicPr>
          <p:cNvPr id="4" name="Picture 3" descr="pegas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904" y="4114800"/>
            <a:ext cx="281869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  <a:cs typeface="Tahoma" pitchFamily="34" charset="0"/>
              </a:rPr>
              <a:t/>
            </a:r>
            <a:br>
              <a:rPr lang="en-US" dirty="0" smtClean="0">
                <a:latin typeface="+mn-lt"/>
                <a:cs typeface="Tahoma" pitchFamily="34" charset="0"/>
              </a:rPr>
            </a:br>
            <a:endParaRPr lang="en-US" dirty="0">
              <a:latin typeface="+mn-lt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000" dirty="0" smtClean="0">
                <a:cs typeface="Tahoma" pitchFamily="34" charset="0"/>
              </a:rPr>
              <a:t>Deferment</a:t>
            </a:r>
          </a:p>
          <a:p>
            <a:pPr algn="ctr">
              <a:buNone/>
            </a:pPr>
            <a:endParaRPr lang="en-US" sz="4000" dirty="0" smtClean="0">
              <a:cs typeface="Tahoma" pitchFamily="34" charset="0"/>
            </a:endParaRPr>
          </a:p>
          <a:p>
            <a:r>
              <a:rPr lang="en-US" dirty="0" smtClean="0">
                <a:cs typeface="Tahoma" pitchFamily="34" charset="0"/>
              </a:rPr>
              <a:t>You can postpone payment of tuition and fees up to the amount of your Anticipated Aid</a:t>
            </a:r>
          </a:p>
          <a:p>
            <a:pPr>
              <a:buNone/>
            </a:pPr>
            <a:endParaRPr lang="en-US" dirty="0" smtClean="0">
              <a:cs typeface="Tahoma" pitchFamily="34" charset="0"/>
            </a:endParaRPr>
          </a:p>
          <a:p>
            <a:r>
              <a:rPr lang="en-US" u="sng" dirty="0" smtClean="0">
                <a:cs typeface="Tahoma" pitchFamily="34" charset="0"/>
              </a:rPr>
              <a:t>Tuition &amp; Fees</a:t>
            </a:r>
            <a:r>
              <a:rPr lang="en-US" dirty="0" smtClean="0">
                <a:cs typeface="Tahoma" pitchFamily="34" charset="0"/>
              </a:rPr>
              <a:t> minus </a:t>
            </a:r>
            <a:r>
              <a:rPr lang="en-US" u="sng" dirty="0" smtClean="0">
                <a:cs typeface="Tahoma" pitchFamily="34" charset="0"/>
              </a:rPr>
              <a:t>Anticipated Aid</a:t>
            </a:r>
            <a:r>
              <a:rPr lang="en-US" dirty="0" smtClean="0">
                <a:cs typeface="Tahoma" pitchFamily="34" charset="0"/>
              </a:rPr>
              <a:t> = Amount Due</a:t>
            </a:r>
          </a:p>
          <a:p>
            <a:endParaRPr lang="en-US" dirty="0" smtClean="0"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cs typeface="Tahoma" pitchFamily="34" charset="0"/>
              </a:rPr>
              <a:t>Example 1:  Tuition and Fees	$26,503.86</a:t>
            </a:r>
          </a:p>
          <a:p>
            <a:pPr>
              <a:buNone/>
            </a:pPr>
            <a:r>
              <a:rPr lang="en-US" dirty="0" smtClean="0">
                <a:cs typeface="Tahoma" pitchFamily="34" charset="0"/>
              </a:rPr>
              <a:t>			-</a:t>
            </a:r>
            <a:r>
              <a:rPr lang="en-US" u="sng" dirty="0" smtClean="0">
                <a:cs typeface="Tahoma" pitchFamily="34" charset="0"/>
              </a:rPr>
              <a:t>Anticipated Aid	$27,000.00</a:t>
            </a:r>
          </a:p>
          <a:p>
            <a:pPr>
              <a:buNone/>
            </a:pPr>
            <a:r>
              <a:rPr lang="en-US" dirty="0" smtClean="0">
                <a:cs typeface="Tahoma" pitchFamily="34" charset="0"/>
              </a:rPr>
              <a:t>	  		Amount Due Now	            0.00</a:t>
            </a:r>
          </a:p>
          <a:p>
            <a:pPr>
              <a:buNone/>
            </a:pPr>
            <a:endParaRPr lang="en-US" dirty="0" smtClean="0"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cs typeface="Tahoma" pitchFamily="34" charset="0"/>
              </a:rPr>
              <a:t>Example 2:  Tuition and Fees	$12,496.10</a:t>
            </a:r>
          </a:p>
          <a:p>
            <a:pPr>
              <a:buNone/>
            </a:pPr>
            <a:r>
              <a:rPr lang="en-US" dirty="0" smtClean="0">
                <a:cs typeface="Tahoma" pitchFamily="34" charset="0"/>
              </a:rPr>
              <a:t>			-</a:t>
            </a:r>
            <a:r>
              <a:rPr lang="en-US" u="sng" dirty="0" smtClean="0">
                <a:cs typeface="Tahoma" pitchFamily="34" charset="0"/>
              </a:rPr>
              <a:t>Anticipated Aid	$  3,000.00</a:t>
            </a:r>
          </a:p>
          <a:p>
            <a:pPr>
              <a:buNone/>
            </a:pPr>
            <a:r>
              <a:rPr lang="en-US" dirty="0" smtClean="0">
                <a:cs typeface="Tahoma" pitchFamily="34" charset="0"/>
              </a:rPr>
              <a:t>	  		Amount Due Now      9,496.10</a:t>
            </a:r>
          </a:p>
          <a:p>
            <a:pPr>
              <a:buNone/>
            </a:pPr>
            <a:endParaRPr lang="en-US" dirty="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+mn-lt"/>
              </a:rPr>
              <a:t>Disbursement of Aid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Direct Deposit of Refund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policy states that student must be enrolled at least 7 days before funds can be disbursed (orientation does not count).</a:t>
            </a:r>
          </a:p>
          <a:p>
            <a:r>
              <a:rPr lang="en-US" dirty="0" smtClean="0"/>
              <a:t>Once student’s enrollment has been verified, funds will be disbursed on</a:t>
            </a:r>
            <a:r>
              <a:rPr lang="en-US" b="1" u="sng" dirty="0" smtClean="0"/>
              <a:t> August 15</a:t>
            </a:r>
            <a:r>
              <a:rPr lang="en-US" b="1" u="sng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overage/refund due to loan funds will be directly deposited into student’s account within 3 business days.</a:t>
            </a:r>
          </a:p>
          <a:p>
            <a:r>
              <a:rPr lang="en-US" dirty="0" smtClean="0"/>
              <a:t>Sign up for Direct Deposit on student portal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Financial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821936"/>
          </a:xfrm>
        </p:spPr>
        <p:txBody>
          <a:bodyPr>
            <a:normAutofit/>
          </a:bodyPr>
          <a:lstStyle/>
          <a:p>
            <a:r>
              <a:rPr lang="en-US" dirty="0" smtClean="0"/>
              <a:t>If you are receiving a refund in August from loan funds- it must last for 5 months until January disbursement - </a:t>
            </a:r>
            <a:r>
              <a:rPr lang="en-US" b="1" u="sng" dirty="0" smtClean="0"/>
              <a:t>January 9, 2012</a:t>
            </a:r>
            <a:endParaRPr lang="en-US" dirty="0" smtClean="0"/>
          </a:p>
          <a:p>
            <a:r>
              <a:rPr lang="en-US" dirty="0" smtClean="0"/>
              <a:t>Running short on funds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Apply for or increase Stafford Loan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Apply for or increase GradPLUS Loan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Budget/Spend less</a:t>
            </a:r>
          </a:p>
          <a:p>
            <a:r>
              <a:rPr lang="en-US" dirty="0" smtClean="0"/>
              <a:t>Unexpected expenses or emergencies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Short Term Advance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9" name="Picture 11" descr="C:\Documents and Settings\Medical\Local Settings\Temporary Internet Files\Content.IE5\FV1Z3PC1\MC9001395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581" y="2971800"/>
            <a:ext cx="1967419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American Medical Association (AMA)</a:t>
            </a:r>
          </a:p>
          <a:p>
            <a:pPr algn="ctr">
              <a:buNone/>
            </a:pPr>
            <a:r>
              <a:rPr lang="en-US" dirty="0" smtClean="0"/>
              <a:t>Insurance Payments</a:t>
            </a:r>
          </a:p>
          <a:p>
            <a:pPr algn="ctr">
              <a:buNone/>
            </a:pPr>
            <a:endParaRPr lang="en-US" dirty="0" smtClean="0"/>
          </a:p>
          <a:p>
            <a:pPr marL="1181862" lvl="2" indent="-514350"/>
            <a:r>
              <a:rPr lang="en-US" sz="2000" dirty="0" smtClean="0">
                <a:solidFill>
                  <a:schemeClr val="tx1"/>
                </a:solidFill>
              </a:rPr>
              <a:t>Disability Insurance IF utilizing the recommended AMA ($52.25 includes 5% discount). Disability Insurance is Required</a:t>
            </a:r>
          </a:p>
          <a:p>
            <a:pPr marL="1181862" lvl="2" indent="-514350"/>
            <a:r>
              <a:rPr lang="en-US" sz="2000" dirty="0" smtClean="0">
                <a:solidFill>
                  <a:schemeClr val="tx1"/>
                </a:solidFill>
              </a:rPr>
              <a:t>Life and Accidental Death &amp; Dismemberment Insurance ($41.72 includes </a:t>
            </a:r>
            <a:r>
              <a:rPr lang="en-US" sz="2000" dirty="0">
                <a:solidFill>
                  <a:schemeClr val="tx1"/>
                </a:solidFill>
              </a:rPr>
              <a:t>5</a:t>
            </a:r>
            <a:r>
              <a:rPr lang="en-US" sz="2000" dirty="0" smtClean="0">
                <a:solidFill>
                  <a:schemeClr val="tx1"/>
                </a:solidFill>
              </a:rPr>
              <a:t>% discount) - (optional)</a:t>
            </a:r>
          </a:p>
          <a:p>
            <a:pPr marL="1181862" lvl="2" indent="-514350"/>
            <a:endParaRPr lang="en-US" sz="2000" dirty="0" smtClean="0">
              <a:solidFill>
                <a:schemeClr val="tx1"/>
              </a:solidFill>
            </a:endParaRPr>
          </a:p>
          <a:p>
            <a:pPr marL="1181862" lvl="2" indent="-51435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Make checks payable to UCF</a:t>
            </a:r>
          </a:p>
          <a:p>
            <a:pPr marL="916686" lvl="1" indent="-514350"/>
            <a:endParaRPr lang="en-US" sz="2200" dirty="0" smtClean="0">
              <a:solidFill>
                <a:schemeClr val="tx1"/>
              </a:solidFill>
            </a:endParaRPr>
          </a:p>
          <a:p>
            <a:pPr marL="1181862" lvl="2" indent="-51435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916686" lvl="1" indent="-514350"/>
            <a:endParaRPr lang="en-US" dirty="0" smtClean="0"/>
          </a:p>
          <a:p>
            <a:pPr marL="916686" lvl="1" indent="-514350"/>
            <a:endParaRPr lang="en-US" sz="2200" dirty="0" smtClean="0">
              <a:solidFill>
                <a:schemeClr val="tx1"/>
              </a:solidFill>
            </a:endParaRPr>
          </a:p>
          <a:p>
            <a:pPr marL="916686" lvl="1" indent="-514350"/>
            <a:endParaRPr lang="en-US" sz="2200" dirty="0" smtClean="0">
              <a:solidFill>
                <a:schemeClr val="tx1"/>
              </a:solidFill>
            </a:endParaRPr>
          </a:p>
          <a:p>
            <a:pPr marL="916686" lvl="1" indent="-514350"/>
            <a:endParaRPr lang="en-US" sz="2200" dirty="0" smtClean="0">
              <a:solidFill>
                <a:schemeClr val="tx1"/>
              </a:solidFill>
            </a:endParaRPr>
          </a:p>
          <a:p>
            <a:pPr marL="624078" indent="-514350"/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 descr="C:\Documents and Settings\Medical\Local Settings\Temporary Internet Files\Content.IE5\1YFV7JC4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495800"/>
            <a:ext cx="30480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Out of State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The State of Florida recently clarified the regulations regarding residency which will make it EXTREMELY DIFFICULT for any out of state student to become a Florida resident while enrolled as a student at UCF. Must be in the state for non-educational purposes.</a:t>
            </a:r>
          </a:p>
          <a:p>
            <a:pPr marL="109728" indent="0">
              <a:buNone/>
            </a:pPr>
            <a:endParaRPr lang="en-US" sz="2200" dirty="0"/>
          </a:p>
        </p:txBody>
      </p:sp>
      <p:pic>
        <p:nvPicPr>
          <p:cNvPr id="5126" name="Picture 6" descr="C:\Documents and Settings\Medical\Local Settings\Temporary Internet Files\Content.IE5\O3TDF173\MP9004436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114800"/>
            <a:ext cx="4876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Student Loan Repayment</a:t>
            </a:r>
          </a:p>
          <a:p>
            <a:endParaRPr lang="en-US" dirty="0" smtClean="0"/>
          </a:p>
          <a:p>
            <a:r>
              <a:rPr lang="en-US" dirty="0" smtClean="0"/>
              <a:t>Money Management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Credit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C:\Documents and Settings\Medical\Local Settings\Temporary Internet Files\Content.IE5\O3TDF173\MC9002403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51" y="1600200"/>
            <a:ext cx="2488843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Student Loan Repayment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200" u="sng" dirty="0" smtClean="0"/>
              <a:t>Basic </a:t>
            </a:r>
            <a:r>
              <a:rPr lang="en-US" sz="2200" u="sng" dirty="0" smtClean="0">
                <a:solidFill>
                  <a:schemeClr val="tx1"/>
                </a:solidFill>
              </a:rPr>
              <a:t>Repayment Plans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10 Years - Standard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Federal Consolidation Loan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Simplifies loan repayment by combining several types of federal education loans into one new loan.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Monthly payment is usually lower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Amount of time to repay may be extended up to 30 years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Results in more manageable debt and less prone to default</a:t>
            </a:r>
          </a:p>
          <a:p>
            <a:pPr>
              <a:buNone/>
            </a:pPr>
            <a:r>
              <a:rPr lang="en-US" sz="1800" dirty="0" smtClean="0"/>
              <a:t>		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Student Loan Repayment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u="sng" dirty="0" smtClean="0"/>
              <a:t>Income-Based Repayment (IBR)</a:t>
            </a:r>
          </a:p>
          <a:p>
            <a:r>
              <a:rPr lang="en-US" sz="1800" dirty="0" smtClean="0"/>
              <a:t>Reduces Monthly Payment Based on Income/Family Size</a:t>
            </a:r>
          </a:p>
          <a:p>
            <a:r>
              <a:rPr lang="en-US" sz="1800" dirty="0" smtClean="0"/>
              <a:t>15% of the Difference Between the Borrower’s AGI and 150% of Poverty Line</a:t>
            </a:r>
          </a:p>
          <a:p>
            <a:r>
              <a:rPr lang="en-US" sz="1800" dirty="0" smtClean="0"/>
              <a:t>Payment might be $650/month rather than $2000/month, depending on AGI, Family Size, Total Indebtedness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Pros: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Lower Monthly Payments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25-Year Cancellation (repay under IBR plan for 25 and remaining balance is canceled)/10-Year Public Service Loan Forgiveness (will elaborate on next screen)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Cons: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You Pay More Interest (The faster you repay loans, the less interest you pay.)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You Must Submit Annual Documentation</a:t>
            </a:r>
          </a:p>
          <a:p>
            <a:pPr lvl="2"/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dirty="0" smtClean="0"/>
              <a:t>		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Student Loan Repayment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Public Service</a:t>
            </a:r>
          </a:p>
          <a:p>
            <a:pPr>
              <a:buNone/>
            </a:pPr>
            <a:r>
              <a:rPr lang="en-US" sz="1800" dirty="0" smtClean="0"/>
              <a:t>	Program discharges any remaining debt after 10 years of full-time employment in public service. Borrower must have made 120 payments as part of the Direct Loan Program.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What is forgiven? After 120 monthly payments, the remaining interest and principal are forgiven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Borrower must be employed full-time in a public service job for each of the 120 monthly payments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Department of Education determines if borrower qualifies-must work for non-profit entity.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Eligible loans-Stafford and GradPLUS (Perkins Loan if consolidated into a Direct Consolidation Loan)</a:t>
            </a:r>
          </a:p>
          <a:p>
            <a:pPr lvl="2"/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800" dirty="0" smtClean="0"/>
              <a:t>		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6160" name="Picture 16" descr="C:\Documents and Settings\lminnick\Local Settings\Temporary Internet Files\Content.IE5\UJDX93BC\MC9004393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454395"/>
            <a:ext cx="2498746" cy="1175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28675"/>
            <a:ext cx="7772400" cy="7016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Money Management</a:t>
            </a:r>
            <a:r>
              <a:rPr lang="en-US" sz="2800" i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i="0" dirty="0" smtClean="0">
                <a:solidFill>
                  <a:schemeClr val="tx1"/>
                </a:solidFill>
                <a:latin typeface="+mn-lt"/>
              </a:rPr>
            </a:br>
            <a:endParaRPr lang="en-US" sz="2800" i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51267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/>
              <a:t>10 Financial Tips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 smtClean="0">
              <a:cs typeface="Arial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Arial" charset="0"/>
              </a:rPr>
              <a:t>1. Limit your use of credit cards, save them for emergencies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Arial" charset="0"/>
              </a:rPr>
              <a:t>2. Get in the habit of saving even if you can only save $5 a month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Arial" charset="0"/>
              </a:rPr>
              <a:t>3. Budget your money just as carefully as you budget your time;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Arial" charset="0"/>
              </a:rPr>
              <a:t>     put yourself on a monthly budget and stick to it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900" dirty="0" smtClean="0">
                <a:cs typeface="Arial" charset="0"/>
              </a:rPr>
              <a:t>      </a:t>
            </a:r>
            <a:r>
              <a:rPr lang="en-US" sz="1900" i="1" dirty="0" smtClean="0">
                <a:cs typeface="Arial" charset="0"/>
              </a:rPr>
              <a:t>Interactive Budget Sheet Available on our website</a:t>
            </a:r>
            <a:endParaRPr lang="en-US" sz="1900" i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Arial" charset="0"/>
              </a:rPr>
              <a:t>4. Keep records of your purchases/debt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Arial" charset="0"/>
              </a:rPr>
              <a:t>5. Don’t buy on impulse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Arial" charset="0"/>
              </a:rPr>
              <a:t>6. Spend time studying instead of shopping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Arial" charset="0"/>
              </a:rPr>
              <a:t>7. Limit or give up bad habits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Arial" charset="0"/>
              </a:rPr>
              <a:t>8. Buy machine washable clothes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Arial" charset="0"/>
              </a:rPr>
              <a:t>9. Bring your lunch/coffee instead of purchasing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cs typeface="Arial" charset="0"/>
              </a:rPr>
              <a:t>10. Pay your bills on time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b="1" dirty="0" smtClean="0"/>
          </a:p>
          <a:p>
            <a:pPr marL="0" indent="0" eaLnBrk="1" hangingPunct="1">
              <a:lnSpc>
                <a:spcPct val="80000"/>
              </a:lnSpc>
            </a:pPr>
            <a:endParaRPr lang="en-US" sz="14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400" dirty="0" smtClean="0">
                <a:cs typeface="Arial" charset="0"/>
              </a:rPr>
              <a:t>        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How may we assist you?</a:t>
            </a:r>
            <a:br>
              <a:rPr lang="en-US" sz="3100" i="1" dirty="0" smtClean="0"/>
            </a:br>
            <a:r>
              <a:rPr lang="en-US" sz="3100" i="1" dirty="0" smtClean="0"/>
              <a:t>Objectives for today’s presentation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08711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Review Financial Assistance Programs</a:t>
            </a:r>
          </a:p>
          <a:p>
            <a:r>
              <a:rPr lang="en-US" sz="2400" dirty="0" smtClean="0"/>
              <a:t>Understanding your Billing Statement</a:t>
            </a:r>
          </a:p>
          <a:p>
            <a:r>
              <a:rPr lang="en-US" sz="2400" dirty="0" smtClean="0"/>
              <a:t>Deferment, Disbursement, Direct Deposit</a:t>
            </a:r>
          </a:p>
          <a:p>
            <a:r>
              <a:rPr lang="en-US" sz="2400" dirty="0" smtClean="0"/>
              <a:t>Address Financial Needs</a:t>
            </a:r>
          </a:p>
          <a:p>
            <a:r>
              <a:rPr lang="en-US" sz="2400" dirty="0" smtClean="0"/>
              <a:t>Financial Counseling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Professional development opportunities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Q&amp;A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Questions and Prizes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7411" name="Picture 3" descr="C:\Documents and Settings\Medical\Local Settings\Temporary Internet Files\Content.IE5\OHSFIY78\MC9000844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038600"/>
            <a:ext cx="3962400" cy="2612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609600"/>
            <a:ext cx="7340600" cy="11430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i="0" dirty="0" smtClean="0"/>
              <a:t>Your Credit Report</a:t>
            </a:r>
            <a:br>
              <a:rPr lang="en-US" sz="2400" i="0" dirty="0" smtClean="0"/>
            </a:br>
            <a:r>
              <a:rPr lang="en-US" sz="2400" i="0" dirty="0" smtClean="0"/>
              <a:t/>
            </a:r>
            <a:br>
              <a:rPr lang="en-US" sz="2400" i="0" dirty="0" smtClean="0"/>
            </a:br>
            <a:r>
              <a:rPr lang="en-US" sz="2400" i="0" dirty="0" smtClean="0"/>
              <a:t>Essential for the Health of Your Financial Plan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en-US" sz="2400" b="1" i="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80000"/>
              </a:lnSpc>
            </a:pPr>
            <a:endParaRPr lang="en-US" sz="9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lnSpc>
                <a:spcPct val="80000"/>
              </a:lnSpc>
            </a:pPr>
            <a:r>
              <a:rPr lang="en-US" sz="2100" dirty="0" smtClean="0"/>
              <a:t>Free Annual Credit Report at </a:t>
            </a:r>
            <a:r>
              <a:rPr lang="en-US" sz="2100" dirty="0" smtClean="0">
                <a:hlinkClick r:id="rId2"/>
              </a:rPr>
              <a:t>www.annualcreditreport.com</a:t>
            </a:r>
            <a:endParaRPr lang="en-US" sz="2100" dirty="0" smtClean="0"/>
          </a:p>
          <a:p>
            <a:pPr marL="0" indent="0">
              <a:lnSpc>
                <a:spcPct val="80000"/>
              </a:lnSpc>
            </a:pPr>
            <a:endParaRPr lang="en-US" sz="2100" dirty="0" smtClean="0"/>
          </a:p>
          <a:p>
            <a:pPr marL="0" indent="0">
              <a:lnSpc>
                <a:spcPct val="120000"/>
              </a:lnSpc>
            </a:pPr>
            <a:r>
              <a:rPr lang="en-US" sz="2100" dirty="0" smtClean="0"/>
              <a:t>Three Credit Bureaus:</a:t>
            </a:r>
          </a:p>
          <a:p>
            <a:pPr marL="292608" lvl="1" indent="0">
              <a:lnSpc>
                <a:spcPct val="12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Experian</a:t>
            </a:r>
          </a:p>
          <a:p>
            <a:pPr marL="292608" lvl="1" indent="0">
              <a:lnSpc>
                <a:spcPct val="120000"/>
              </a:lnSpc>
            </a:pPr>
            <a:r>
              <a:rPr lang="en-US" sz="2100" dirty="0" smtClean="0">
                <a:solidFill>
                  <a:schemeClr val="tx1"/>
                </a:solidFill>
              </a:rPr>
              <a:t>Equifax</a:t>
            </a:r>
          </a:p>
          <a:p>
            <a:pPr marL="292608" lvl="1" indent="0">
              <a:lnSpc>
                <a:spcPct val="120000"/>
              </a:lnSpc>
            </a:pPr>
            <a:r>
              <a:rPr lang="en-US" sz="2100" dirty="0" err="1" smtClean="0">
                <a:solidFill>
                  <a:schemeClr val="tx1"/>
                </a:solidFill>
              </a:rPr>
              <a:t>TransUnion</a:t>
            </a:r>
            <a:endParaRPr lang="en-US" sz="2100" dirty="0" smtClean="0">
              <a:solidFill>
                <a:schemeClr val="tx1"/>
              </a:solidFill>
            </a:endParaRPr>
          </a:p>
          <a:p>
            <a:pPr marL="292608" lvl="1" indent="0">
              <a:lnSpc>
                <a:spcPct val="120000"/>
              </a:lnSpc>
            </a:pPr>
            <a:endParaRPr lang="en-US" sz="21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</a:pPr>
            <a:r>
              <a:rPr lang="en-US" sz="2100" dirty="0" smtClean="0"/>
              <a:t>Charge to receive FICO Score (typically $7.95 for each bureau)</a:t>
            </a:r>
          </a:p>
          <a:p>
            <a:pPr marL="0" indent="0">
              <a:lnSpc>
                <a:spcPct val="80000"/>
              </a:lnSpc>
            </a:pPr>
            <a:endParaRPr lang="en-US" sz="2100" dirty="0" smtClean="0"/>
          </a:p>
          <a:p>
            <a:pPr marL="0" indent="0">
              <a:lnSpc>
                <a:spcPct val="120000"/>
              </a:lnSpc>
            </a:pPr>
            <a:r>
              <a:rPr lang="en-US" sz="2100" dirty="0" smtClean="0"/>
              <a:t>Credit Report-Historical summary of financial payment activity. Includes: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 smtClean="0"/>
              <a:t>Mortgages; Rent Payments; Car Payments; Utilities; Revolving Credit; Student Loans;                     Credit Cards; Library Fines; Parking tickets, Any Contractual Obligation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100" dirty="0" smtClean="0"/>
          </a:p>
          <a:p>
            <a:pPr marL="0" indent="0">
              <a:lnSpc>
                <a:spcPct val="120000"/>
              </a:lnSpc>
            </a:pPr>
            <a:r>
              <a:rPr lang="en-US" sz="2100" dirty="0" smtClean="0"/>
              <a:t>Credit Report-Lists Current Balances on All Outstanding Debts; Amount of Available       Credit; Bankruptcies, Lines, Judgments; Inquires about Credit; Public Record Information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800" b="1" dirty="0" smtClean="0">
              <a:latin typeface="Arial Black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800" b="1" dirty="0" smtClean="0">
              <a:latin typeface="Arial Black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800" b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9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1087438"/>
            <a:ext cx="7070725" cy="396875"/>
          </a:xfrm>
        </p:spPr>
        <p:txBody>
          <a:bodyPr/>
          <a:lstStyle/>
          <a:p>
            <a:pPr algn="ctr" eaLnBrk="1" hangingPunct="1"/>
            <a:r>
              <a:rPr lang="en-US" sz="2000" i="0" dirty="0" smtClean="0"/>
              <a:t>What is a FICO Credit Score?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0846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endParaRPr lang="en-US" sz="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 smtClean="0"/>
              <a:t>FICO = Fair Isaac Corporation (company that specializes in         predictive analytics)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000" dirty="0" smtClean="0"/>
          </a:p>
          <a:p>
            <a:pPr marL="0" indent="0">
              <a:lnSpc>
                <a:spcPct val="80000"/>
              </a:lnSpc>
            </a:pPr>
            <a:r>
              <a:rPr lang="en-US" sz="2000" dirty="0" smtClean="0"/>
              <a:t>A multi-</a:t>
            </a:r>
            <a:r>
              <a:rPr lang="en-US" sz="2000" dirty="0" err="1" smtClean="0"/>
              <a:t>variate</a:t>
            </a:r>
            <a:r>
              <a:rPr lang="en-US" sz="2000" dirty="0" smtClean="0"/>
              <a:t>, multi-equation model which calculates a number based on your personal credit </a:t>
            </a:r>
            <a:r>
              <a:rPr lang="en-US" sz="2000" u="sng" dirty="0" smtClean="0"/>
              <a:t>Behavior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u="sng" dirty="0" smtClean="0"/>
          </a:p>
          <a:p>
            <a:pPr marL="0" indent="0">
              <a:lnSpc>
                <a:spcPct val="80000"/>
              </a:lnSpc>
            </a:pPr>
            <a:r>
              <a:rPr lang="en-US" sz="2000" dirty="0" smtClean="0"/>
              <a:t>Credit “Grade” :</a:t>
            </a:r>
          </a:p>
          <a:p>
            <a:pPr marL="292608" lvl="1" indent="0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How well you handle money</a:t>
            </a:r>
          </a:p>
          <a:p>
            <a:pPr marL="292608" lvl="1" indent="0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Likelihood you will repay a loan</a:t>
            </a: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	</a:t>
            </a:r>
            <a:r>
              <a:rPr lang="en-US" sz="2000" dirty="0" smtClean="0"/>
              <a:t>	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 smtClean="0"/>
              <a:t>FICO score is calculated based on several factors and is in “real time”-reported to bureaus on a monthly basis by creditors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8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3400" y="685800"/>
          <a:ext cx="8610600" cy="588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5" imgW="10271160" imgH="7020000" progId="Excel.Sheet.8">
                  <p:embed/>
                </p:oleObj>
              </mc:Choice>
              <mc:Fallback>
                <p:oleObj name="Worksheet" r:id="rId5" imgW="10271160" imgH="7020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8610600" cy="588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19800" y="268287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Black" pitchFamily="34" charset="0"/>
                <a:cs typeface="Arial" charset="0"/>
              </a:rPr>
              <a:t>35%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343400" y="4191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Black" pitchFamily="34" charset="0"/>
                <a:cs typeface="Arial" charset="0"/>
              </a:rPr>
              <a:t>30%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00200" y="3276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Black" pitchFamily="34" charset="0"/>
                <a:cs typeface="Arial" charset="0"/>
              </a:rPr>
              <a:t>15%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81200" y="2514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Black" pitchFamily="34" charset="0"/>
                <a:cs typeface="Arial" charset="0"/>
              </a:rPr>
              <a:t>10%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Black" pitchFamily="34" charset="0"/>
                <a:cs typeface="Arial" charset="0"/>
              </a:rPr>
              <a:t>10%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6705600" y="1414463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+mj-lt"/>
                <a:cs typeface="Arial" charset="0"/>
              </a:rPr>
              <a:t>Payment history </a:t>
            </a:r>
          </a:p>
          <a:p>
            <a:endParaRPr lang="en-US" sz="1800" b="1" dirty="0">
              <a:latin typeface="Georgia" pitchFamily="18" charset="0"/>
              <a:cs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953000" y="5376863"/>
            <a:ext cx="1981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cs typeface="Arial" charset="0"/>
              </a:rPr>
              <a:t>Amounts owed</a:t>
            </a:r>
          </a:p>
          <a:p>
            <a:r>
              <a:rPr lang="en-US" sz="1400" dirty="0">
                <a:cs typeface="Arial" charset="0"/>
              </a:rPr>
              <a:t>(debt-to-credit limit)</a:t>
            </a:r>
          </a:p>
          <a:p>
            <a:endParaRPr lang="en-US" sz="1800" b="1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8600" y="4425950"/>
            <a:ext cx="15472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cs typeface="Arial" charset="0"/>
              </a:rPr>
              <a:t>Length of</a:t>
            </a:r>
          </a:p>
          <a:p>
            <a:r>
              <a:rPr lang="en-US" sz="1800" dirty="0">
                <a:cs typeface="Arial" charset="0"/>
              </a:rPr>
              <a:t>credit history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09600" y="1785938"/>
            <a:ext cx="1314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  <a:cs typeface="Arial" charset="0"/>
              </a:rPr>
              <a:t>New credit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05000" y="838200"/>
            <a:ext cx="2057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+mj-lt"/>
                <a:cs typeface="Arial" charset="0"/>
              </a:rPr>
              <a:t>Types of </a:t>
            </a:r>
          </a:p>
          <a:p>
            <a:r>
              <a:rPr lang="en-US" sz="1800" dirty="0">
                <a:latin typeface="+mj-lt"/>
                <a:cs typeface="Arial" charset="0"/>
              </a:rPr>
              <a:t>credit used</a:t>
            </a:r>
          </a:p>
          <a:p>
            <a:endParaRPr lang="en-US" sz="1400" b="1" dirty="0">
              <a:latin typeface="Georgia" pitchFamily="18" charset="0"/>
              <a:cs typeface="Arial" charset="0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3276600" y="1447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3505200" y="1676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9144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9144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5334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533400" y="39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78486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>
            <a:off x="71628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H="1">
            <a:off x="4114800" y="571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41148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93725" y="6096000"/>
            <a:ext cx="156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pitchFamily="18" charset="0"/>
                <a:cs typeface="Arial" charset="0"/>
              </a:rPr>
              <a:t>Source: www.myfico.com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i="1" dirty="0">
                <a:solidFill>
                  <a:schemeClr val="tx2"/>
                </a:solidFill>
                <a:latin typeface="Georgia" pitchFamily="18" charset="0"/>
              </a:rPr>
              <a:t>  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Factors Influencing Your Credit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Score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  <a:latin typeface="Georgia" pitchFamily="18" charset="0"/>
                <a:cs typeface="Arial" charset="0"/>
              </a:rPr>
              <a:t>       </a:t>
            </a:r>
            <a:r>
              <a:rPr lang="en-US" sz="2600" dirty="0" smtClean="0">
                <a:latin typeface="Georgia" pitchFamily="18" charset="0"/>
                <a:cs typeface="Arial" charset="0"/>
              </a:rPr>
              <a:t>2009 U.S. FICO Score Ranges</a:t>
            </a:r>
            <a:endParaRPr lang="en-US" b="1" dirty="0"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855623"/>
              </p:ext>
            </p:extLst>
          </p:nvPr>
        </p:nvGraphicFramePr>
        <p:xfrm>
          <a:off x="304800" y="1031022"/>
          <a:ext cx="83058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hart" r:id="rId4" imgW="8001000" imgH="5248323" progId="MSGraph.Chart.8">
                  <p:embed followColorScheme="full"/>
                </p:oleObj>
              </mc:Choice>
              <mc:Fallback>
                <p:oleObj name="Chart" r:id="rId4" imgW="8001000" imgH="524832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31022"/>
                        <a:ext cx="83058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800" b="1" i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Credit Score Makes a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u="sng" dirty="0" smtClean="0"/>
              <a:t>Example of Interest Affecting Price</a:t>
            </a:r>
          </a:p>
          <a:p>
            <a:r>
              <a:rPr lang="en-US" dirty="0" smtClean="0"/>
              <a:t>Score of 720-850 - 4.6% Interest Rate</a:t>
            </a:r>
          </a:p>
          <a:p>
            <a:r>
              <a:rPr lang="en-US" dirty="0" smtClean="0"/>
              <a:t>Score of 560-619 – 7.422% Interest Rate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2000" dirty="0" smtClean="0"/>
              <a:t>30 Year Mortgage; $300,000 Home Value; $250,000 Loan</a:t>
            </a:r>
          </a:p>
          <a:p>
            <a:r>
              <a:rPr lang="en-US" dirty="0" smtClean="0"/>
              <a:t>Score of 720-850 - $1594.11/month; Total Interest = $208,359.10</a:t>
            </a:r>
          </a:p>
          <a:p>
            <a:r>
              <a:rPr lang="en-US" dirty="0" smtClean="0"/>
              <a:t>Score of 560-619 -  $2047.20/month; Total Interest = $369,701.44</a:t>
            </a:r>
          </a:p>
          <a:p>
            <a:pPr marL="109728" indent="0">
              <a:buNone/>
            </a:pPr>
            <a:r>
              <a:rPr lang="en-US" b="1" dirty="0" smtClean="0"/>
              <a:t>Difference of $161,342.34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8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50913"/>
            <a:ext cx="7772400" cy="457200"/>
          </a:xfrm>
        </p:spPr>
        <p:txBody>
          <a:bodyPr/>
          <a:lstStyle/>
          <a:p>
            <a:pPr algn="ctr" eaLnBrk="1" hangingPunct="1"/>
            <a:r>
              <a:rPr lang="en-US" sz="2400" i="0" dirty="0" smtClean="0"/>
              <a:t>Managing Your Credit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7924800" cy="502278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dirty="0" smtClean="0"/>
              <a:t>Know what you owe and live within your means</a:t>
            </a:r>
          </a:p>
          <a:p>
            <a:pPr marL="0" indent="0" eaLnBrk="1" hangingPunct="1">
              <a:lnSpc>
                <a:spcPct val="90000"/>
              </a:lnSpc>
            </a:pPr>
            <a:endParaRPr lang="en-US" b="1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Use credit wisely &amp; check your credit report annually</a:t>
            </a:r>
          </a:p>
          <a:p>
            <a:pPr marL="0" indent="0" eaLnBrk="1" hangingPunct="1">
              <a:lnSpc>
                <a:spcPct val="90000"/>
              </a:lnSpc>
            </a:pPr>
            <a:endParaRPr lang="en-US" b="1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Pay your bills on time</a:t>
            </a:r>
          </a:p>
          <a:p>
            <a:pPr marL="0" indent="0" eaLnBrk="1" hangingPunct="1">
              <a:lnSpc>
                <a:spcPct val="90000"/>
              </a:lnSpc>
            </a:pPr>
            <a:endParaRPr lang="en-US" b="1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Guard against identity theft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Keep credit card balances less than 50% of available credit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Know a scam when you see one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Pay more than the minimum payment required</a:t>
            </a:r>
            <a:endParaRPr lang="en-US" dirty="0" smtClean="0"/>
          </a:p>
          <a:p>
            <a:pPr marL="0" indent="0" eaLnBrk="1" hangingPunct="1">
              <a:lnSpc>
                <a:spcPct val="90000"/>
              </a:lnSpc>
            </a:pPr>
            <a:endParaRPr lang="en-US" sz="1800" b="1" dirty="0" smtClean="0"/>
          </a:p>
          <a:p>
            <a:pPr marL="0" indent="0" eaLnBrk="1" hangingPunct="1">
              <a:lnSpc>
                <a:spcPct val="90000"/>
              </a:lnSpc>
            </a:pPr>
            <a:endParaRPr lang="en-US" sz="1600" dirty="0" smtClean="0">
              <a:latin typeface="Arial Black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038600" cy="48703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n-US" sz="1600" b="1" dirty="0" smtClean="0">
              <a:latin typeface="Arial Black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600" b="1" dirty="0" smtClean="0">
              <a:latin typeface="Arial Black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600" b="1" dirty="0" smtClean="0">
              <a:latin typeface="Arial Black" pitchFamily="34" charset="0"/>
            </a:endParaRPr>
          </a:p>
          <a:p>
            <a:pPr marL="0" indent="0">
              <a:lnSpc>
                <a:spcPct val="90000"/>
              </a:lnSpc>
            </a:pPr>
            <a:endParaRPr lang="en-US" sz="1600" b="1" dirty="0" smtClean="0">
              <a:latin typeface="Arial Black" pitchFamily="34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400" b="1" dirty="0" smtClean="0">
              <a:latin typeface="Arial Black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400" b="1" dirty="0" smtClean="0">
              <a:latin typeface="Arial Black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14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Professional Development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 choose!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Ideas:</a:t>
            </a:r>
          </a:p>
          <a:p>
            <a:r>
              <a:rPr lang="en-US" dirty="0" smtClean="0"/>
              <a:t>Home purchase</a:t>
            </a:r>
          </a:p>
          <a:p>
            <a:r>
              <a:rPr lang="en-US" dirty="0" smtClean="0"/>
              <a:t>Credit, what it means to you and how to improve it</a:t>
            </a:r>
          </a:p>
          <a:p>
            <a:r>
              <a:rPr lang="en-US" dirty="0" smtClean="0"/>
              <a:t>Identity Theft</a:t>
            </a:r>
          </a:p>
          <a:p>
            <a:r>
              <a:rPr lang="en-US" dirty="0" smtClean="0"/>
              <a:t>Investments/Personal Finance/Wealth Management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828800"/>
            <a:ext cx="1773022" cy="182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/>
          <a:lstStyle/>
          <a:p>
            <a:pPr algn="ctr"/>
            <a:r>
              <a:rPr lang="en-US" dirty="0" smtClean="0"/>
              <a:t>At your service!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Things you should do right now: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Follow-up with Student Financial Services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Complete and submit outstanding items</a:t>
            </a:r>
          </a:p>
          <a:p>
            <a:pPr lvl="2">
              <a:buNone/>
            </a:pPr>
            <a:endParaRPr lang="en-US" sz="2000" dirty="0" smtClean="0"/>
          </a:p>
          <a:p>
            <a:r>
              <a:rPr lang="en-US" sz="2400" dirty="0" smtClean="0"/>
              <a:t>Think about questions that you may have.  Each student will meet with us for 15 minutes.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Call or email us should you have any questions or issues that arise</a:t>
            </a:r>
          </a:p>
        </p:txBody>
      </p:sp>
      <p:pic>
        <p:nvPicPr>
          <p:cNvPr id="6148" name="Picture 4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371600"/>
            <a:ext cx="1952531" cy="2076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NSLDS  (National Student Loan Database System)</a:t>
            </a:r>
          </a:p>
          <a:p>
            <a:pPr marL="630936" lvl="2" indent="-256032">
              <a:buClr>
                <a:schemeClr val="accent3"/>
              </a:buClr>
              <a:buFont typeface="Wingdings" pitchFamily="2" charset="2"/>
              <a:buChar char="ü"/>
            </a:pPr>
            <a:r>
              <a:rPr lang="en-US" u="sng" dirty="0" smtClean="0">
                <a:solidFill>
                  <a:schemeClr val="tx2"/>
                </a:solidFill>
              </a:rPr>
              <a:t>www.nslds.ed.gov</a:t>
            </a:r>
            <a:r>
              <a:rPr lang="en-US" dirty="0" smtClean="0">
                <a:solidFill>
                  <a:schemeClr val="tx2"/>
                </a:solidFill>
              </a:rPr>
              <a:t> 	</a:t>
            </a:r>
            <a:endParaRPr lang="en-US" u="sng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AAMC FIRST for Medical Education (Financial Information, Resources, Services, and Tools)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  <a:hlinkClick r:id="rId2"/>
              </a:rPr>
              <a:t>www.aamc.org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UCF College of Medicine Web Site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  <a:hlinkClick r:id="rId3"/>
              </a:rPr>
              <a:t>www.med.ucf.edu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Please 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problem is too small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question is silly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We are here to assist you!</a:t>
            </a:r>
            <a:endParaRPr lang="en-US" dirty="0"/>
          </a:p>
        </p:txBody>
      </p:sp>
      <p:pic>
        <p:nvPicPr>
          <p:cNvPr id="20482" name="Picture 2" descr="C:\Documents and Settings\Medical\Local Settings\Temporary Internet Files\Content.IE5\OHSFIY78\MP9004070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71600"/>
            <a:ext cx="2667000" cy="1777131"/>
          </a:xfrm>
          <a:prstGeom prst="rect">
            <a:avLst/>
          </a:prstGeom>
          <a:noFill/>
        </p:spPr>
      </p:pic>
      <p:pic>
        <p:nvPicPr>
          <p:cNvPr id="5" name="Picture 4" descr="charlie chap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200400"/>
            <a:ext cx="269421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Financial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Documents and Settings\Medical\Local Settings\Temporary Internet Files\Content.IE5\2DVH4FPH\MP9004423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8229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9462" name="Picture 6" descr="C:\Documents and Settings\Medical\Local Settings\Temporary Internet Files\Content.IE5\OHSFIY78\MC9000546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709721" cy="368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2514600"/>
          </a:xfrm>
        </p:spPr>
        <p:txBody>
          <a:bodyPr/>
          <a:lstStyle/>
          <a:p>
            <a:pPr algn="ctr"/>
            <a:r>
              <a:rPr lang="en-US" dirty="0" smtClean="0"/>
              <a:t>Gift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marL="624078" indent="-514350" algn="ctr">
              <a:buNone/>
            </a:pPr>
            <a:r>
              <a:rPr lang="en-US" sz="2400" u="sng" dirty="0" smtClean="0"/>
              <a:t>Institutional Scholarship</a:t>
            </a:r>
          </a:p>
          <a:p>
            <a:pPr marL="624078" indent="-514350" algn="ctr">
              <a:buNone/>
            </a:pPr>
            <a:r>
              <a:rPr lang="en-US" sz="2400" u="sng" dirty="0" smtClean="0"/>
              <a:t>UCFCOM Need-Based Grant</a:t>
            </a:r>
          </a:p>
          <a:p>
            <a:endParaRPr lang="en-US" sz="2100" dirty="0" smtClean="0"/>
          </a:p>
          <a:p>
            <a:r>
              <a:rPr lang="en-US" sz="2100" dirty="0" smtClean="0"/>
              <a:t>If you maintain satisfactory academic progress, you will retain aid each year. Please see </a:t>
            </a:r>
            <a:r>
              <a:rPr lang="en-US" sz="2100" i="1" dirty="0" smtClean="0"/>
              <a:t>Student Handbook </a:t>
            </a:r>
            <a:r>
              <a:rPr lang="en-US" sz="2100" dirty="0" smtClean="0"/>
              <a:t>for more information. </a:t>
            </a:r>
          </a:p>
          <a:p>
            <a:endParaRPr lang="en-US" sz="2100" dirty="0" smtClean="0"/>
          </a:p>
          <a:p>
            <a:r>
              <a:rPr lang="en-US" sz="2100" dirty="0" smtClean="0"/>
              <a:t>Scholarships are renewable for up to 4 years.</a:t>
            </a:r>
          </a:p>
          <a:p>
            <a:pPr>
              <a:buNone/>
            </a:pPr>
            <a:r>
              <a:rPr lang="en-US" sz="2100" dirty="0" smtClean="0"/>
              <a:t> </a:t>
            </a:r>
          </a:p>
          <a:p>
            <a:r>
              <a:rPr lang="en-US" sz="2100" dirty="0" smtClean="0"/>
              <a:t>UCFCOM Need-Based Grant requires the filing of the FAFSA every year, and financial need has to be determined.</a:t>
            </a:r>
          </a:p>
          <a:p>
            <a:pPr>
              <a:buNone/>
            </a:pPr>
            <a:endParaRPr lang="en-US" sz="2100" dirty="0" smtClean="0"/>
          </a:p>
          <a:p>
            <a:r>
              <a:rPr lang="en-US" sz="2100" dirty="0" smtClean="0"/>
              <a:t>Must not be in default on any federal loans or owe a refund on any federal grants</a:t>
            </a:r>
          </a:p>
          <a:p>
            <a:pPr marL="624078" indent="-514350"/>
            <a:endParaRPr lang="en-US" sz="2400" dirty="0" smtClean="0"/>
          </a:p>
          <a:p>
            <a:pPr marL="624078" indent="-514350">
              <a:buNone/>
            </a:pPr>
            <a:endParaRPr lang="en-US" sz="2400" dirty="0" smtClean="0"/>
          </a:p>
          <a:p>
            <a:pPr marL="624078" indent="-514350">
              <a:buNone/>
            </a:pPr>
            <a:endParaRPr lang="en-US" sz="2400" dirty="0" smtClean="0"/>
          </a:p>
          <a:p>
            <a:pPr marL="624078" indent="-514350"/>
            <a:endParaRPr lang="en-US" sz="2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Federal Student 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 fontScale="92500"/>
          </a:bodyPr>
          <a:lstStyle/>
          <a:p>
            <a:pPr marL="624078" indent="-514350">
              <a:buNone/>
            </a:pPr>
            <a:r>
              <a:rPr lang="en-US" sz="2400" u="sng" dirty="0" smtClean="0"/>
              <a:t>Federal Stafford Loans  6.8% fixed with .5% origination fee</a:t>
            </a:r>
          </a:p>
          <a:p>
            <a:pPr marL="916686" lvl="1" indent="-514350"/>
            <a:r>
              <a:rPr lang="en-US" sz="2200" dirty="0" smtClean="0">
                <a:solidFill>
                  <a:schemeClr val="tx1"/>
                </a:solidFill>
              </a:rPr>
              <a:t>Subsidized Stafford Loan –Maximum $8,500/year</a:t>
            </a:r>
          </a:p>
          <a:p>
            <a:pPr marL="916686" lvl="1" indent="-514350"/>
            <a:r>
              <a:rPr lang="en-US" sz="2200" dirty="0" smtClean="0">
                <a:solidFill>
                  <a:schemeClr val="tx1"/>
                </a:solidFill>
              </a:rPr>
              <a:t>Unsubsidized Stafford Loan (interest accrues while enrolled)</a:t>
            </a:r>
          </a:p>
          <a:p>
            <a:pPr marL="916686" lvl="1" indent="-514350"/>
            <a:r>
              <a:rPr lang="en-US" sz="2200" dirty="0" smtClean="0">
                <a:solidFill>
                  <a:schemeClr val="tx1"/>
                </a:solidFill>
              </a:rPr>
              <a:t>Combined Sub &amp; </a:t>
            </a:r>
            <a:r>
              <a:rPr lang="en-US" sz="2200" dirty="0" err="1" smtClean="0">
                <a:solidFill>
                  <a:schemeClr val="tx1"/>
                </a:solidFill>
              </a:rPr>
              <a:t>Unsub</a:t>
            </a:r>
            <a:r>
              <a:rPr lang="en-US" sz="2200" dirty="0" smtClean="0">
                <a:solidFill>
                  <a:schemeClr val="tx1"/>
                </a:solidFill>
              </a:rPr>
              <a:t> 11-12 Annual Maximum $42,722*</a:t>
            </a:r>
          </a:p>
          <a:p>
            <a:pPr marL="916686" lvl="1" indent="-514350"/>
            <a:r>
              <a:rPr lang="en-US" sz="2200" dirty="0" smtClean="0">
                <a:solidFill>
                  <a:schemeClr val="tx1"/>
                </a:solidFill>
              </a:rPr>
              <a:t>Aggregate Lifetime Maximum: $224,000</a:t>
            </a:r>
          </a:p>
          <a:p>
            <a:pPr marL="916686" lvl="1" indent="-514350"/>
            <a:r>
              <a:rPr lang="en-US" sz="2200" dirty="0" smtClean="0">
                <a:solidFill>
                  <a:schemeClr val="tx1"/>
                </a:solidFill>
              </a:rPr>
              <a:t>NSLDS (</a:t>
            </a:r>
            <a:r>
              <a:rPr lang="en-US" sz="2200" dirty="0" smtClean="0">
                <a:solidFill>
                  <a:schemeClr val="tx2"/>
                </a:solidFill>
              </a:rPr>
              <a:t>National Student Loan Database System) </a:t>
            </a:r>
            <a:r>
              <a:rPr lang="en-US" sz="2200" dirty="0" smtClean="0">
                <a:solidFill>
                  <a:schemeClr val="tx1"/>
                </a:solidFill>
              </a:rPr>
              <a:t>www.nslds.ed.gov</a:t>
            </a:r>
          </a:p>
          <a:p>
            <a:pPr marL="402336" lvl="1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	*</a:t>
            </a:r>
            <a:r>
              <a:rPr lang="en-US" sz="1500" dirty="0" smtClean="0">
                <a:solidFill>
                  <a:schemeClr val="tx1"/>
                </a:solidFill>
              </a:rPr>
              <a:t>Maximum for 11-12. Length of Academic Year Affects Eligibility</a:t>
            </a:r>
          </a:p>
          <a:p>
            <a:pPr marL="402336" lvl="1" indent="0">
              <a:buNone/>
            </a:pPr>
            <a:endParaRPr lang="en-US" sz="1500" dirty="0" smtClean="0">
              <a:solidFill>
                <a:schemeClr val="tx1"/>
              </a:solidFill>
            </a:endParaRPr>
          </a:p>
          <a:p>
            <a:pPr marL="624078" indent="-514350">
              <a:buNone/>
            </a:pPr>
            <a:r>
              <a:rPr lang="en-US" sz="2400" u="sng" dirty="0" smtClean="0"/>
              <a:t>Federal GradPLUS Loan  7.9% fixed with 2.5% origination fee</a:t>
            </a:r>
          </a:p>
          <a:p>
            <a:pPr marL="916686" lvl="1" indent="-514350"/>
            <a:r>
              <a:rPr lang="en-US" sz="2200" dirty="0" smtClean="0">
                <a:solidFill>
                  <a:schemeClr val="tx1"/>
                </a:solidFill>
              </a:rPr>
              <a:t>Requires Credit Check</a:t>
            </a:r>
          </a:p>
          <a:p>
            <a:pPr marL="916686" lvl="1" indent="-514350"/>
            <a:r>
              <a:rPr lang="en-US" sz="2200" dirty="0" smtClean="0">
                <a:solidFill>
                  <a:schemeClr val="tx1"/>
                </a:solidFill>
              </a:rPr>
              <a:t>Maximum: Cost of Attendance – Financial Aid Awarded</a:t>
            </a:r>
          </a:p>
          <a:p>
            <a:pPr marL="916686" lvl="1" indent="-514350"/>
            <a:r>
              <a:rPr lang="en-US" sz="2200" dirty="0" smtClean="0">
                <a:solidFill>
                  <a:schemeClr val="tx1"/>
                </a:solidFill>
              </a:rPr>
              <a:t>No Aggregate Lifetime Maximum</a:t>
            </a:r>
          </a:p>
          <a:p>
            <a:pPr marL="624078" indent="-514350">
              <a:buNone/>
            </a:pPr>
            <a:endParaRPr lang="en-US" sz="2400" dirty="0" smtClean="0"/>
          </a:p>
          <a:p>
            <a:pPr marL="624078" indent="-514350"/>
            <a:endParaRPr lang="en-US" sz="2400" dirty="0" smtClean="0"/>
          </a:p>
          <a:p>
            <a:pPr marL="624078" indent="-514350">
              <a:buNone/>
            </a:pPr>
            <a:endParaRPr lang="en-US" sz="2400" dirty="0" smtClean="0"/>
          </a:p>
          <a:p>
            <a:pPr marL="624078" indent="-514350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524000"/>
          </a:xfrm>
        </p:spPr>
        <p:txBody>
          <a:bodyPr/>
          <a:lstStyle/>
          <a:p>
            <a:pPr algn="ctr"/>
            <a:r>
              <a:rPr lang="en-US" dirty="0" smtClean="0"/>
              <a:t>Federal Student 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 marL="624078" indent="-514350"/>
            <a:r>
              <a:rPr lang="en-US" dirty="0" smtClean="0"/>
              <a:t>If you have previous loans, your full-time enrollment will be submitted to the Clearinghouse automatically so you will remain in deferment  </a:t>
            </a:r>
          </a:p>
          <a:p>
            <a:pPr marL="624078" indent="-514350"/>
            <a:endParaRPr lang="en-US" dirty="0" smtClean="0"/>
          </a:p>
          <a:p>
            <a:pPr marL="624078" indent="-514350"/>
            <a:r>
              <a:rPr lang="en-US" dirty="0" smtClean="0"/>
              <a:t>No need to consolidate loans now since you will not go into repayment until after graduation from medical school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/>
            <a:r>
              <a:rPr lang="en-US" dirty="0" smtClean="0"/>
              <a:t>Avoid private educational loans, if possible</a:t>
            </a:r>
          </a:p>
          <a:p>
            <a:pPr marL="624078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100" u="sng" dirty="0" smtClean="0">
                <a:latin typeface="+mj-lt"/>
              </a:rPr>
              <a:t>Outside, Private Scholarships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You must inform us of any outside scholarships, so we can include the award in your financial aid package</a:t>
            </a:r>
          </a:p>
          <a:p>
            <a:r>
              <a:rPr lang="en-US" dirty="0" smtClean="0"/>
              <a:t>Complete the Outside Scholarship form found on our website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r>
              <a:rPr lang="en-US" sz="4100" u="sng" dirty="0" smtClean="0">
                <a:latin typeface="+mj-lt"/>
              </a:rPr>
              <a:t>Veterans Benefits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Student Financial Services does not have access to records</a:t>
            </a:r>
          </a:p>
          <a:p>
            <a:r>
              <a:rPr lang="en-US" dirty="0" smtClean="0"/>
              <a:t>Appointment can be scheduled with representative (here at Lake Nona)</a:t>
            </a:r>
          </a:p>
          <a:p>
            <a:r>
              <a:rPr lang="en-US" dirty="0" smtClean="0"/>
              <a:t>All VA questions should be directed to: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Jim Middlekauff, Director of Veteran Services at UCF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407.823.2392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hlinkClick r:id="rId2"/>
              </a:rPr>
              <a:t>jmiddlek@mail.ucf.edu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Billing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010912"/>
          </a:xfrm>
        </p:spPr>
        <p:txBody>
          <a:bodyPr>
            <a:normAutofit/>
          </a:bodyPr>
          <a:lstStyle/>
          <a:p>
            <a:r>
              <a:rPr lang="en-US" u="sng" dirty="0" smtClean="0"/>
              <a:t>Tuition and Fees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Half in August/Half in January</a:t>
            </a:r>
          </a:p>
          <a:p>
            <a:r>
              <a:rPr lang="en-US" u="sng" dirty="0" smtClean="0"/>
              <a:t>Short Term Advance</a:t>
            </a:r>
            <a:r>
              <a:rPr lang="en-US" dirty="0" smtClean="0"/>
              <a:t> will appear as a charge (along with $5 fee)</a:t>
            </a:r>
          </a:p>
          <a:p>
            <a:r>
              <a:rPr lang="en-US" u="sng" dirty="0" smtClean="0"/>
              <a:t>Anticipated Aid</a:t>
            </a:r>
            <a:r>
              <a:rPr lang="en-US" dirty="0" smtClean="0"/>
              <a:t> – sum of all financial aid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Half in August/Half in January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3" descr="Dog 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800600"/>
            <a:ext cx="2857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n-lt"/>
                <a:cs typeface="Tahoma" pitchFamily="34" charset="0"/>
              </a:rPr>
              <a:t>D</a:t>
            </a:r>
            <a:r>
              <a:rPr lang="en-US" dirty="0" smtClean="0">
                <a:latin typeface="+mn-lt"/>
                <a:cs typeface="Tahoma" pitchFamily="34" charset="0"/>
              </a:rPr>
              <a:t>eferment – </a:t>
            </a:r>
            <a:r>
              <a:rPr lang="en-US" b="1" dirty="0" smtClean="0">
                <a:latin typeface="+mn-lt"/>
                <a:cs typeface="Tahoma" pitchFamily="34" charset="0"/>
              </a:rPr>
              <a:t>D</a:t>
            </a:r>
            <a:r>
              <a:rPr lang="en-US" dirty="0" smtClean="0">
                <a:latin typeface="+mn-lt"/>
                <a:cs typeface="Tahoma" pitchFamily="34" charset="0"/>
              </a:rPr>
              <a:t>isbursement - </a:t>
            </a:r>
            <a:r>
              <a:rPr lang="en-US" b="1" dirty="0" smtClean="0">
                <a:latin typeface="+mn-lt"/>
                <a:cs typeface="Tahoma" pitchFamily="34" charset="0"/>
              </a:rPr>
              <a:t>D</a:t>
            </a:r>
            <a:r>
              <a:rPr lang="en-US" dirty="0" smtClean="0">
                <a:latin typeface="+mn-lt"/>
                <a:cs typeface="Tahoma" pitchFamily="34" charset="0"/>
              </a:rPr>
              <a:t>irect deposit</a:t>
            </a:r>
            <a:endParaRPr lang="en-US" dirty="0">
              <a:latin typeface="+mn-lt"/>
            </a:endParaRPr>
          </a:p>
        </p:txBody>
      </p:sp>
      <p:pic>
        <p:nvPicPr>
          <p:cNvPr id="1028" name="Picture 4" descr="C:\Documents and Settings\Medical\Local Settings\Temporary Internet Files\Content.IE5\2DVH4FPH\MC90023784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2743200"/>
            <a:ext cx="2819400" cy="221659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4038600" cy="2584387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Ready to go 3D?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8BC00"/>
      </a:accent1>
      <a:accent2>
        <a:srgbClr val="E8BC00"/>
      </a:accent2>
      <a:accent3>
        <a:srgbClr val="E8BC00"/>
      </a:accent3>
      <a:accent4>
        <a:srgbClr val="E8BC00"/>
      </a:accent4>
      <a:accent5>
        <a:srgbClr val="E8BC00"/>
      </a:accent5>
      <a:accent6>
        <a:srgbClr val="E8BC00"/>
      </a:accent6>
      <a:hlink>
        <a:srgbClr val="000000"/>
      </a:hlink>
      <a:folHlink>
        <a:srgbClr val="00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7639</TotalTime>
  <Words>1391</Words>
  <Application>Microsoft Office PowerPoint</Application>
  <PresentationFormat>On-screen Show (4:3)</PresentationFormat>
  <Paragraphs>309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Urban</vt:lpstr>
      <vt:lpstr>Worksheet</vt:lpstr>
      <vt:lpstr>Chart</vt:lpstr>
      <vt:lpstr>University of Central Florida College of Medicine</vt:lpstr>
      <vt:lpstr> How may we assist you? Objectives for today’s presentation </vt:lpstr>
      <vt:lpstr>Types of Financial Assistance</vt:lpstr>
      <vt:lpstr>Gift Aid</vt:lpstr>
      <vt:lpstr>Federal Student Loans</vt:lpstr>
      <vt:lpstr>Federal Student Loans</vt:lpstr>
      <vt:lpstr>   </vt:lpstr>
      <vt:lpstr>Billing Statement</vt:lpstr>
      <vt:lpstr>Deferment – Disbursement - Direct deposit</vt:lpstr>
      <vt:lpstr> </vt:lpstr>
      <vt:lpstr>Disbursement of Aid Direct Deposit of Refund</vt:lpstr>
      <vt:lpstr>Financial Needs</vt:lpstr>
      <vt:lpstr>PowerPoint Presentation</vt:lpstr>
      <vt:lpstr>Out of State Students</vt:lpstr>
      <vt:lpstr>Financial Counseling</vt:lpstr>
      <vt:lpstr>Student Loan Repayment Options</vt:lpstr>
      <vt:lpstr>Student Loan Repayment Options</vt:lpstr>
      <vt:lpstr>Student Loan Repayment Options</vt:lpstr>
      <vt:lpstr>Money Management </vt:lpstr>
      <vt:lpstr>Your Credit Report  Essential for the Health of Your Financial Plan </vt:lpstr>
      <vt:lpstr>What is a FICO Credit Score?</vt:lpstr>
      <vt:lpstr>PowerPoint Presentation</vt:lpstr>
      <vt:lpstr>PowerPoint Presentation</vt:lpstr>
      <vt:lpstr>Credit Score Makes a Difference</vt:lpstr>
      <vt:lpstr>Managing Your Credit</vt:lpstr>
      <vt:lpstr>Professional Development Opportunities</vt:lpstr>
      <vt:lpstr>At your service!</vt:lpstr>
      <vt:lpstr>Additional Resources</vt:lpstr>
      <vt:lpstr>Please remember…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Central Florida College of Medicine</dc:title>
  <dc:creator>rmadsen</dc:creator>
  <cp:lastModifiedBy>Michael Lykhinin</cp:lastModifiedBy>
  <cp:revision>441</cp:revision>
  <cp:lastPrinted>2011-07-29T16:53:09Z</cp:lastPrinted>
  <dcterms:created xsi:type="dcterms:W3CDTF">2008-05-21T17:22:51Z</dcterms:created>
  <dcterms:modified xsi:type="dcterms:W3CDTF">2011-08-19T13:48:18Z</dcterms:modified>
</cp:coreProperties>
</file>