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8"/>
  </p:notesMasterIdLst>
  <p:handoutMasterIdLst>
    <p:handoutMasterId r:id="rId29"/>
  </p:handoutMasterIdLst>
  <p:sldIdLst>
    <p:sldId id="317" r:id="rId2"/>
    <p:sldId id="300" r:id="rId3"/>
    <p:sldId id="325" r:id="rId4"/>
    <p:sldId id="326" r:id="rId5"/>
    <p:sldId id="316" r:id="rId6"/>
    <p:sldId id="313" r:id="rId7"/>
    <p:sldId id="315" r:id="rId8"/>
    <p:sldId id="327" r:id="rId9"/>
    <p:sldId id="332" r:id="rId10"/>
    <p:sldId id="330" r:id="rId11"/>
    <p:sldId id="331" r:id="rId12"/>
    <p:sldId id="334" r:id="rId13"/>
    <p:sldId id="318" r:id="rId14"/>
    <p:sldId id="328" r:id="rId15"/>
    <p:sldId id="329" r:id="rId16"/>
    <p:sldId id="319" r:id="rId17"/>
    <p:sldId id="344" r:id="rId18"/>
    <p:sldId id="336" r:id="rId19"/>
    <p:sldId id="343" r:id="rId20"/>
    <p:sldId id="335" r:id="rId21"/>
    <p:sldId id="337" r:id="rId22"/>
    <p:sldId id="340" r:id="rId23"/>
    <p:sldId id="339" r:id="rId24"/>
    <p:sldId id="341" r:id="rId25"/>
    <p:sldId id="342" r:id="rId26"/>
    <p:sldId id="345" r:id="rId27"/>
  </p:sldIdLst>
  <p:sldSz cx="9144000" cy="6858000" type="screen4x3"/>
  <p:notesSz cx="9312275" cy="7026275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1E0307-32CE-450F-B82F-10CF53951104}">
          <p14:sldIdLst>
            <p14:sldId id="317"/>
            <p14:sldId id="300"/>
            <p14:sldId id="325"/>
            <p14:sldId id="326"/>
          </p14:sldIdLst>
        </p14:section>
        <p14:section name="Untitled Section" id="{01F2DA40-62ED-4E24-88AE-4559B0B82180}">
          <p14:sldIdLst>
            <p14:sldId id="316"/>
            <p14:sldId id="313"/>
            <p14:sldId id="315"/>
            <p14:sldId id="327"/>
          </p14:sldIdLst>
        </p14:section>
        <p14:section name="Untitled Section" id="{92726616-2008-4038-9250-5472B475862C}">
          <p14:sldIdLst>
            <p14:sldId id="332"/>
            <p14:sldId id="330"/>
            <p14:sldId id="331"/>
            <p14:sldId id="334"/>
            <p14:sldId id="318"/>
            <p14:sldId id="328"/>
            <p14:sldId id="329"/>
            <p14:sldId id="319"/>
            <p14:sldId id="344"/>
            <p14:sldId id="336"/>
            <p14:sldId id="343"/>
            <p14:sldId id="335"/>
            <p14:sldId id="337"/>
            <p14:sldId id="340"/>
            <p14:sldId id="339"/>
            <p14:sldId id="341"/>
            <p14:sldId id="342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 User" initials="L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9C8"/>
    <a:srgbClr val="FFDB69"/>
    <a:srgbClr val="FFD44B"/>
    <a:srgbClr val="B0DEF2"/>
    <a:srgbClr val="F1E001"/>
    <a:srgbClr val="F6BB00"/>
    <a:srgbClr val="000000"/>
    <a:srgbClr val="000104"/>
    <a:srgbClr val="002774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261" autoAdjust="0"/>
  </p:normalViewPr>
  <p:slideViewPr>
    <p:cSldViewPr snapToGrid="0">
      <p:cViewPr varScale="1">
        <p:scale>
          <a:sx n="106" d="100"/>
          <a:sy n="106" d="100"/>
        </p:scale>
        <p:origin x="11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802" y="0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fld id="{C3DAB6C8-4C0B-4C35-9CBE-EF48D71B784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3743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4802" y="6673743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0EA312E6-EC30-4CE2-980D-BA8E095A5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86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2" y="0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fld id="{5FA34025-A278-4BDF-A110-B91622AB5333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5463"/>
            <a:ext cx="3511550" cy="263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2" tIns="46671" rIns="93342" bIns="466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9" y="3337481"/>
            <a:ext cx="7449820" cy="3161824"/>
          </a:xfrm>
          <a:prstGeom prst="rect">
            <a:avLst/>
          </a:prstGeom>
        </p:spPr>
        <p:txBody>
          <a:bodyPr vert="horz" lIns="93342" tIns="46671" rIns="93342" bIns="466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3743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02" y="6673743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00A65943-00E4-4217-80B4-EC0A0DA380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individuals started after Aug 15,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5943-00E4-4217-80B4-EC0A0DA380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individuals started after Aug 15,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5943-00E4-4217-80B4-EC0A0DA380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5943-00E4-4217-80B4-EC0A0DA3803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6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19" descr="cfmo2b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71462"/>
            <a:ext cx="1295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acha\Desktop\UCF-COM Logos\SFO_horizontal\UCF COM window et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" y="206937"/>
            <a:ext cx="1187450" cy="783663"/>
          </a:xfrm>
          <a:prstGeom prst="rect">
            <a:avLst/>
          </a:prstGeom>
          <a:noFill/>
        </p:spPr>
      </p:pic>
      <p:pic>
        <p:nvPicPr>
          <p:cNvPr id="12" name="Picture 6" descr="C:\Documents and Settings\acha\Desktop\FCC-logo\COM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2095"/>
            <a:ext cx="9144000" cy="319110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066800"/>
            <a:ext cx="9144000" cy="5486400"/>
          </a:xfrm>
          <a:prstGeom prst="rect">
            <a:avLst/>
          </a:prstGeom>
          <a:solidFill>
            <a:srgbClr val="FFE78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600200" y="25146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here to enter title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286000" y="2286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600" dirty="0" smtClean="0">
                <a:solidFill>
                  <a:schemeClr val="tx1"/>
                </a:solidFill>
                <a:latin typeface="Calisto MT" pitchFamily="18" charset="0"/>
              </a:rPr>
              <a:t>College </a:t>
            </a:r>
            <a:r>
              <a:rPr lang="en-US" sz="3600" i="1" dirty="0">
                <a:solidFill>
                  <a:schemeClr val="tx1"/>
                </a:solidFill>
                <a:latin typeface="Calisto MT" pitchFamily="18" charset="0"/>
              </a:rPr>
              <a:t>of</a:t>
            </a:r>
            <a:r>
              <a:rPr lang="en-US" sz="3600" dirty="0">
                <a:solidFill>
                  <a:schemeClr val="tx1"/>
                </a:solidFill>
                <a:latin typeface="Calisto MT" pitchFamily="18" charset="0"/>
              </a:rPr>
              <a:t>  Medicine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667000" y="6550223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i="0" dirty="0" smtClean="0">
                <a:solidFill>
                  <a:schemeClr val="bg1"/>
                </a:solidFill>
                <a:latin typeface="Verdana" pitchFamily="34" charset="0"/>
                <a:ea typeface="Kozuka Mincho Pro H" pitchFamily="18" charset="-128"/>
              </a:rPr>
              <a:t>Health Sciences Campus at Lake Nona</a:t>
            </a:r>
            <a:endParaRPr lang="en-US" sz="1400" i="0" dirty="0">
              <a:solidFill>
                <a:schemeClr val="bg1"/>
              </a:solidFill>
              <a:latin typeface="Verdana" pitchFamily="34" charset="0"/>
              <a:ea typeface="Kozuka Mincho Pro H" pitchFamily="18" charset="-128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14800"/>
            <a:ext cx="70866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 smtClean="0"/>
              <a:t>Click to edit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7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5230-A14B-4C31-AE79-04B90320DA27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1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9893-BE60-425C-A8B0-B4D7DA8ED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371600"/>
            <a:ext cx="8686800" cy="434340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230-A14B-4C31-AE79-04B90320DA27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9893-BE60-425C-A8B0-B4D7DA8ED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7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-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5943600"/>
            <a:ext cx="2438400" cy="8509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FFE78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cfmo2bg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138862"/>
            <a:ext cx="1295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Documents and Settings\acha\Desktop\UCF-COM Logos\SFO_horizontal\UCF COM window etch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019800"/>
            <a:ext cx="1187450" cy="783663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5230-A14B-4C31-AE79-04B90320DA27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9893-BE60-425C-A8B0-B4D7DA8ED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Harris@ucf.edu" TargetMode="External"/><Relationship Id="rId2" Type="http://schemas.openxmlformats.org/officeDocument/2006/relationships/hyperlink" Target="mailto:President-cfv@ucf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omfacultycouncil@ucf.edu" TargetMode="External"/><Relationship Id="rId4" Type="http://schemas.openxmlformats.org/officeDocument/2006/relationships/hyperlink" Target="mailto:Judith.Simms-Cendan@ucf.edu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200"/>
            <a:ext cx="9144000" cy="11686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Annual Faculty Council Meeting</a:t>
            </a:r>
            <a:endParaRPr lang="en-US" sz="5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320800" y="2738910"/>
            <a:ext cx="6400800" cy="8001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October 16, 2017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1" dirty="0">
                <a:latin typeface="+mj-lt"/>
              </a:rPr>
              <a:t>Purpose: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Acts on behalf of the Faculty Council during intervals between Faculty Council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meetings, reports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all such actions to the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faculty, formulates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long-range goals of the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council.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 smtClean="0">
                <a:latin typeface="+mj-lt"/>
              </a:rPr>
              <a:t>Members</a:t>
            </a:r>
            <a:r>
              <a:rPr lang="en-US" sz="1800" b="1" dirty="0">
                <a:latin typeface="+mj-lt"/>
              </a:rPr>
              <a:t>:</a:t>
            </a:r>
          </a:p>
          <a:p>
            <a:r>
              <a:rPr lang="en-US" sz="1800" dirty="0" smtClean="0">
                <a:latin typeface="+mj-lt"/>
              </a:rPr>
              <a:t>	Cristina </a:t>
            </a:r>
            <a:r>
              <a:rPr lang="en-US" sz="1800" dirty="0">
                <a:latin typeface="+mj-lt"/>
              </a:rPr>
              <a:t>Fernandez-Valle</a:t>
            </a:r>
            <a:r>
              <a:rPr lang="en-US" sz="1800" dirty="0" smtClean="0">
                <a:latin typeface="+mj-lt"/>
              </a:rPr>
              <a:t>, President (Burnett) </a:t>
            </a:r>
            <a:r>
              <a:rPr lang="en-US" sz="1800" dirty="0">
                <a:latin typeface="+mj-lt"/>
              </a:rPr>
              <a:t>– </a:t>
            </a:r>
            <a:r>
              <a:rPr lang="en-US" sz="1800" dirty="0" smtClean="0">
                <a:latin typeface="+mj-lt"/>
              </a:rPr>
              <a:t>2016-2019</a:t>
            </a:r>
            <a:endParaRPr lang="en-US" sz="1800" dirty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	David Harris, </a:t>
            </a:r>
            <a:r>
              <a:rPr lang="en-US" sz="1800" dirty="0">
                <a:latin typeface="+mj-lt"/>
              </a:rPr>
              <a:t>Vice </a:t>
            </a:r>
            <a:r>
              <a:rPr lang="en-US" sz="1800" dirty="0" smtClean="0">
                <a:latin typeface="+mj-lt"/>
              </a:rPr>
              <a:t>President (Med Ed) </a:t>
            </a:r>
            <a:r>
              <a:rPr lang="en-US" sz="1800" dirty="0">
                <a:latin typeface="+mj-lt"/>
              </a:rPr>
              <a:t>– </a:t>
            </a:r>
            <a:r>
              <a:rPr lang="en-US" sz="1800" dirty="0" smtClean="0">
                <a:latin typeface="+mj-lt"/>
              </a:rPr>
              <a:t>2017-2020</a:t>
            </a:r>
            <a:endParaRPr lang="en-US" sz="1800" dirty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	Judith Simms-Cendan, (</a:t>
            </a:r>
            <a:r>
              <a:rPr lang="en-US" sz="1800" dirty="0" err="1" smtClean="0">
                <a:latin typeface="+mj-lt"/>
              </a:rPr>
              <a:t>Clin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Sci</a:t>
            </a:r>
            <a:r>
              <a:rPr lang="en-US" sz="1800" dirty="0" smtClean="0">
                <a:latin typeface="+mj-lt"/>
              </a:rPr>
              <a:t>) Immediate </a:t>
            </a:r>
            <a:r>
              <a:rPr lang="en-US" sz="1800" dirty="0">
                <a:latin typeface="+mj-lt"/>
              </a:rPr>
              <a:t>Past President – </a:t>
            </a:r>
            <a:r>
              <a:rPr lang="en-US" sz="1800" dirty="0" smtClean="0">
                <a:latin typeface="+mj-lt"/>
              </a:rPr>
              <a:t>2015-2018</a:t>
            </a: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  The Leadership Committee is part of the Executive Faculty which is part of the </a:t>
            </a:r>
            <a:r>
              <a:rPr lang="en-US" sz="1800" dirty="0" smtClean="0">
                <a:latin typeface="+mj-lt"/>
              </a:rPr>
              <a:t>Enterprise &amp; represents </a:t>
            </a:r>
            <a:r>
              <a:rPr lang="en-US" sz="1800" dirty="0">
                <a:latin typeface="+mj-lt"/>
              </a:rPr>
              <a:t>faculty interests at </a:t>
            </a:r>
            <a:r>
              <a:rPr lang="en-US" sz="1800" dirty="0" smtClean="0">
                <a:latin typeface="+mj-lt"/>
              </a:rPr>
              <a:t>bimonthly Executive </a:t>
            </a:r>
            <a:r>
              <a:rPr lang="en-US" sz="1800" dirty="0">
                <a:latin typeface="+mj-lt"/>
              </a:rPr>
              <a:t>Faculty </a:t>
            </a:r>
            <a:r>
              <a:rPr lang="en-US" sz="1800" dirty="0" smtClean="0">
                <a:latin typeface="+mj-lt"/>
              </a:rPr>
              <a:t>&amp; Enterprise meetings &amp; meets monthly with the Dean, &amp; the FC representatives.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Vice-President is e</a:t>
            </a:r>
            <a:r>
              <a:rPr lang="en-US" sz="1800" dirty="0" smtClean="0">
                <a:latin typeface="+mj-lt"/>
                <a:cs typeface="Calibri" pitchFamily="34" charset="0"/>
              </a:rPr>
              <a:t>lected </a:t>
            </a:r>
            <a:r>
              <a:rPr lang="en-US" sz="1800" dirty="0">
                <a:latin typeface="+mj-lt"/>
                <a:cs typeface="Calibri" pitchFamily="34" charset="0"/>
              </a:rPr>
              <a:t>by the core faculty of the UCF </a:t>
            </a:r>
            <a:r>
              <a:rPr lang="en-US" sz="1800" dirty="0" smtClean="0">
                <a:latin typeface="+mj-lt"/>
                <a:cs typeface="Calibri" pitchFamily="34" charset="0"/>
              </a:rPr>
              <a:t>COM and serves a 3 year term (VP, P, PP)</a:t>
            </a:r>
            <a:endParaRPr lang="en-US" sz="1800" dirty="0">
              <a:latin typeface="+mj-lt"/>
              <a:cs typeface="Calibri" pitchFamily="34" charset="0"/>
            </a:endParaRPr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/>
              <a:t>Leadership </a:t>
            </a:r>
            <a:r>
              <a:rPr lang="en-US" u="sng" dirty="0" smtClean="0"/>
              <a:t>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Thanks To </a:t>
            </a:r>
            <a:r>
              <a:rPr lang="en-US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DR. STEVE EBERT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Completing Three Years Of Service On FC Leadership Committee!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He Joins The “Past Presidents Club”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Drs. Khaled, Gibson, King, Davey.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/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Thanks to </a:t>
            </a:r>
            <a:r>
              <a:rPr lang="en-US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SUZANNE STALVEY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outstanding administrative support!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Past Presidents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315"/>
            <a:ext cx="8229600" cy="974785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FC Representative Committee</a:t>
            </a:r>
            <a:endParaRPr lang="en-US" sz="3200" b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332"/>
            <a:ext cx="9144000" cy="488673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Faculty Council leadership plus elected members from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Biomedical Sciences Main Campus	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Herve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Roy, PhD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Biomedical Sciences Lake Nona 	Jackie Zhao, PhD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Medical Education			Daniel Topping, PhD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Clinical Sciences @ UCF Health		Shazia Beg, MD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Clinical Sciences </a:t>
            </a:r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@ UCF Health	Caridad Hernandez, MD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Members meet monthly with the Faculty Council leadership to discuss Faculty Council issues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1600" b="1" dirty="0" smtClean="0"/>
              <a:t>Purpose:  </a:t>
            </a:r>
            <a:r>
              <a:rPr lang="en-US" sz="1600" dirty="0" smtClean="0"/>
              <a:t>Prepares </a:t>
            </a:r>
            <a:r>
              <a:rPr lang="en-US" sz="1600" dirty="0"/>
              <a:t>a list of candidates for FC Vice President, elected members of Faculty Advocate Committee, and FC Representative Committee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Members:</a:t>
            </a:r>
            <a:endParaRPr lang="en-US" sz="1600" b="1" dirty="0"/>
          </a:p>
          <a:p>
            <a:r>
              <a:rPr lang="en-US" sz="1600" dirty="0" smtClean="0"/>
              <a:t>	Judy </a:t>
            </a:r>
            <a:r>
              <a:rPr lang="en-US" sz="1600" dirty="0"/>
              <a:t>Simms-Cendan, Chair </a:t>
            </a:r>
            <a:r>
              <a:rPr lang="en-US" sz="1600" dirty="0" smtClean="0"/>
              <a:t>(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Sci</a:t>
            </a:r>
            <a:r>
              <a:rPr lang="en-US" sz="1600" dirty="0" smtClean="0"/>
              <a:t>)</a:t>
            </a:r>
            <a:endParaRPr lang="en-US" sz="1600" dirty="0"/>
          </a:p>
          <a:p>
            <a:pPr lvl="0"/>
            <a:r>
              <a:rPr lang="en-US" sz="1600" dirty="0" smtClean="0"/>
              <a:t>	Steve </a:t>
            </a:r>
            <a:r>
              <a:rPr lang="en-US" sz="1600" dirty="0"/>
              <a:t>Lambert </a:t>
            </a:r>
            <a:r>
              <a:rPr lang="en-US" sz="1600" dirty="0" smtClean="0"/>
              <a:t> </a:t>
            </a:r>
            <a:r>
              <a:rPr lang="en-US" sz="1600" dirty="0"/>
              <a:t>(Med Ed)</a:t>
            </a:r>
          </a:p>
          <a:p>
            <a:pPr lvl="0"/>
            <a:r>
              <a:rPr lang="en-US" sz="1600" dirty="0" smtClean="0"/>
              <a:t>	Stephen </a:t>
            </a:r>
            <a:r>
              <a:rPr lang="en-US" sz="1600" dirty="0"/>
              <a:t>King </a:t>
            </a:r>
            <a:r>
              <a:rPr lang="en-US" sz="1600" dirty="0" smtClean="0"/>
              <a:t> </a:t>
            </a:r>
            <a:r>
              <a:rPr lang="en-US" sz="1600" dirty="0"/>
              <a:t>(BSBS)</a:t>
            </a:r>
          </a:p>
          <a:p>
            <a:pPr lvl="0"/>
            <a:r>
              <a:rPr lang="en-US" sz="1600" dirty="0" smtClean="0"/>
              <a:t>	Dinender </a:t>
            </a:r>
            <a:r>
              <a:rPr lang="en-US" sz="1600" dirty="0"/>
              <a:t>Singla </a:t>
            </a:r>
            <a:r>
              <a:rPr lang="en-US" sz="1600" dirty="0" smtClean="0"/>
              <a:t>(BSBS</a:t>
            </a:r>
            <a:r>
              <a:rPr lang="en-US" sz="1600" dirty="0"/>
              <a:t>) </a:t>
            </a:r>
          </a:p>
          <a:p>
            <a:pPr lvl="0"/>
            <a:r>
              <a:rPr lang="en-US" sz="1600" dirty="0" smtClean="0"/>
              <a:t>	Analia </a:t>
            </a:r>
            <a:r>
              <a:rPr lang="en-US" sz="1600" dirty="0"/>
              <a:t>Castiglioni </a:t>
            </a:r>
            <a:r>
              <a:rPr lang="en-US" sz="1600" dirty="0" smtClean="0"/>
              <a:t> </a:t>
            </a:r>
            <a:r>
              <a:rPr lang="en-US" sz="1600" dirty="0"/>
              <a:t>(IM)</a:t>
            </a:r>
          </a:p>
          <a:p>
            <a:r>
              <a:rPr lang="en-US" sz="800" dirty="0"/>
              <a:t> </a:t>
            </a:r>
          </a:p>
          <a:p>
            <a:r>
              <a:rPr lang="en-US" sz="1600" dirty="0" smtClean="0"/>
              <a:t>Committee chaired </a:t>
            </a:r>
            <a:r>
              <a:rPr lang="en-US" sz="1600" dirty="0"/>
              <a:t>by immediate past </a:t>
            </a:r>
            <a:r>
              <a:rPr lang="en-US" sz="1600" dirty="0" smtClean="0"/>
              <a:t>president, </a:t>
            </a:r>
            <a:r>
              <a:rPr lang="en-US" sz="1600" dirty="0"/>
              <a:t>composed of </a:t>
            </a:r>
            <a:r>
              <a:rPr lang="en-US" sz="1600" dirty="0" smtClean="0"/>
              <a:t>two </a:t>
            </a:r>
            <a:r>
              <a:rPr lang="en-US" sz="1600" dirty="0"/>
              <a:t>representatives from </a:t>
            </a:r>
            <a:r>
              <a:rPr lang="en-US" sz="1600" dirty="0" smtClean="0"/>
              <a:t>BSBS &amp; </a:t>
            </a:r>
            <a:r>
              <a:rPr lang="en-US" sz="1600" dirty="0"/>
              <a:t>two from departments within COM</a:t>
            </a:r>
          </a:p>
          <a:p>
            <a:r>
              <a:rPr lang="en-US" sz="1600" dirty="0" smtClean="0"/>
              <a:t>Members </a:t>
            </a:r>
            <a:r>
              <a:rPr lang="en-US" sz="1600" dirty="0"/>
              <a:t>appointed by Leadership Committee &amp; names submitted to the Dean following vote by Leadership Committee</a:t>
            </a:r>
          </a:p>
          <a:p>
            <a:pPr lvl="0"/>
            <a:r>
              <a:rPr lang="en-US" sz="1600" dirty="0"/>
              <a:t>Members serve staggered three-year terms.</a:t>
            </a:r>
          </a:p>
          <a:p>
            <a:r>
              <a:rPr lang="en-US" sz="1600" dirty="0"/>
              <a:t> </a:t>
            </a:r>
          </a:p>
          <a:p>
            <a:endParaRPr lang="en-US" sz="800" dirty="0"/>
          </a:p>
          <a:p>
            <a:r>
              <a:rPr lang="en-US" sz="800" dirty="0"/>
              <a:t> 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/>
              <a:t>Nominations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1325418"/>
            <a:ext cx="8686800" cy="4343400"/>
          </a:xfrm>
        </p:spPr>
        <p:txBody>
          <a:bodyPr/>
          <a:lstStyle/>
          <a:p>
            <a:r>
              <a:rPr lang="en-US" sz="1600" b="1" dirty="0" smtClean="0"/>
              <a:t>Purpose</a:t>
            </a:r>
            <a:r>
              <a:rPr lang="en-US" sz="1600" dirty="0" smtClean="0"/>
              <a:t>: Recommends </a:t>
            </a:r>
            <a:r>
              <a:rPr lang="en-US" sz="1600" dirty="0"/>
              <a:t>candidates to fill vacancies on policy &amp; administrative committees of the COM</a:t>
            </a:r>
          </a:p>
          <a:p>
            <a:endParaRPr lang="en-US" sz="1600" dirty="0" smtClean="0"/>
          </a:p>
          <a:p>
            <a:r>
              <a:rPr lang="en-US" sz="1600" b="1" dirty="0" smtClean="0"/>
              <a:t>Members: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Dave </a:t>
            </a:r>
            <a:r>
              <a:rPr lang="en-US" sz="1600" dirty="0"/>
              <a:t>Harris, </a:t>
            </a:r>
            <a:r>
              <a:rPr lang="en-US" sz="1600" dirty="0" smtClean="0"/>
              <a:t>VP &amp; Chair (Med Ed)</a:t>
            </a:r>
          </a:p>
          <a:p>
            <a:pPr lvl="0"/>
            <a:r>
              <a:rPr lang="en-US" sz="1600" dirty="0" smtClean="0"/>
              <a:t>	Mollie Jewett, (Burnett)</a:t>
            </a:r>
            <a:endParaRPr lang="en-US" sz="1600" dirty="0"/>
          </a:p>
          <a:p>
            <a:r>
              <a:rPr lang="en-US" sz="1600" dirty="0" smtClean="0"/>
              <a:t>	Sean Moore,</a:t>
            </a:r>
            <a:r>
              <a:rPr lang="en-US" sz="1600" dirty="0"/>
              <a:t> (Burnett)</a:t>
            </a:r>
          </a:p>
          <a:p>
            <a:pPr lvl="0"/>
            <a:r>
              <a:rPr lang="en-US" sz="1600" dirty="0" smtClean="0"/>
              <a:t>	Dan Topping, (Med Ed)</a:t>
            </a:r>
          </a:p>
          <a:p>
            <a:pPr lvl="0"/>
            <a:endParaRPr lang="en-US" sz="1600" dirty="0" smtClean="0"/>
          </a:p>
          <a:p>
            <a:r>
              <a:rPr lang="en-US" sz="1600" dirty="0" smtClean="0"/>
              <a:t>Committee chaired by VP &amp; composed </a:t>
            </a:r>
            <a:r>
              <a:rPr lang="en-US" sz="1600" dirty="0"/>
              <a:t>of four additional </a:t>
            </a:r>
            <a:r>
              <a:rPr lang="en-US" sz="1600" dirty="0" smtClean="0"/>
              <a:t>members </a:t>
            </a:r>
            <a:r>
              <a:rPr lang="en-US" sz="1600" dirty="0"/>
              <a:t>appointed by the Leadership Committee for </a:t>
            </a:r>
            <a:r>
              <a:rPr lang="en-US" sz="1600" dirty="0" smtClean="0"/>
              <a:t>representation </a:t>
            </a:r>
            <a:r>
              <a:rPr lang="en-US" sz="1600" dirty="0"/>
              <a:t>from </a:t>
            </a:r>
            <a:r>
              <a:rPr lang="en-US" sz="1600" dirty="0" smtClean="0"/>
              <a:t>Schools &amp; </a:t>
            </a:r>
            <a:r>
              <a:rPr lang="en-US" sz="1600" dirty="0"/>
              <a:t>Departments within the </a:t>
            </a:r>
            <a:r>
              <a:rPr lang="en-US" sz="1600" dirty="0" smtClean="0"/>
              <a:t>COM.</a:t>
            </a:r>
            <a:r>
              <a:rPr lang="en-US" sz="1600" dirty="0"/>
              <a:t>  </a:t>
            </a:r>
          </a:p>
          <a:p>
            <a:r>
              <a:rPr lang="en-US" sz="1600" dirty="0"/>
              <a:t>Members appointed by Leadership </a:t>
            </a:r>
            <a:r>
              <a:rPr lang="en-US" sz="1600" dirty="0" smtClean="0"/>
              <a:t>Committee &amp; names </a:t>
            </a:r>
            <a:r>
              <a:rPr lang="en-US" sz="1600" dirty="0"/>
              <a:t>submitted to the Dean following vote by Leadership Committee</a:t>
            </a:r>
          </a:p>
          <a:p>
            <a:pPr lvl="0"/>
            <a:r>
              <a:rPr lang="en-US" sz="1600" dirty="0" smtClean="0"/>
              <a:t>Members serve </a:t>
            </a:r>
            <a:r>
              <a:rPr lang="en-US" sz="1600" dirty="0"/>
              <a:t>staggered three-year terms.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/>
              <a:t>Committee on </a:t>
            </a:r>
            <a:r>
              <a:rPr lang="en-US" u="sng" dirty="0" smtClean="0"/>
              <a:t>Committees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1600" b="1" dirty="0" smtClean="0"/>
              <a:t>Purpose</a:t>
            </a:r>
            <a:r>
              <a:rPr lang="en-US" sz="1600" dirty="0" smtClean="0"/>
              <a:t>: </a:t>
            </a:r>
            <a:r>
              <a:rPr lang="en-US" sz="1600" dirty="0"/>
              <a:t> </a:t>
            </a:r>
            <a:r>
              <a:rPr lang="en-US" sz="1600" dirty="0" smtClean="0"/>
              <a:t>receives, hears </a:t>
            </a:r>
            <a:r>
              <a:rPr lang="en-US" sz="1600" dirty="0"/>
              <a:t>and </a:t>
            </a:r>
            <a:r>
              <a:rPr lang="en-US" sz="1600" dirty="0" smtClean="0"/>
              <a:t>makes </a:t>
            </a:r>
            <a:r>
              <a:rPr lang="en-US" sz="1600" dirty="0"/>
              <a:t>recommendations to individual faculty and </a:t>
            </a:r>
            <a:r>
              <a:rPr lang="en-US" sz="1600" dirty="0" smtClean="0"/>
              <a:t>FC </a:t>
            </a:r>
            <a:r>
              <a:rPr lang="en-US" sz="1600" dirty="0"/>
              <a:t>leadership committee on unresolved issues from that faculty member.  </a:t>
            </a:r>
          </a:p>
          <a:p>
            <a:r>
              <a:rPr lang="en-US" sz="1600" b="1" dirty="0" smtClean="0"/>
              <a:t>Members: </a:t>
            </a:r>
            <a:r>
              <a:rPr lang="en-US" sz="1600" dirty="0" smtClean="0"/>
              <a:t>(permanent 3-6 </a:t>
            </a:r>
            <a:r>
              <a:rPr lang="en-US" sz="1600" dirty="0" err="1" smtClean="0"/>
              <a:t>yrs</a:t>
            </a:r>
            <a:r>
              <a:rPr lang="en-US" sz="1600" dirty="0" smtClean="0"/>
              <a:t>)</a:t>
            </a:r>
            <a:endParaRPr lang="en-US" sz="1600" dirty="0"/>
          </a:p>
          <a:p>
            <a:pPr lvl="0"/>
            <a:r>
              <a:rPr lang="en-US" sz="1600" dirty="0" smtClean="0"/>
              <a:t>	Dan </a:t>
            </a:r>
            <a:r>
              <a:rPr lang="en-US" sz="1600" dirty="0"/>
              <a:t>Topping (Med Ed) </a:t>
            </a:r>
            <a:endParaRPr lang="en-US" sz="1600" dirty="0" smtClean="0"/>
          </a:p>
          <a:p>
            <a:pPr lvl="0"/>
            <a:r>
              <a:rPr lang="en-US" sz="1600" dirty="0" smtClean="0"/>
              <a:t>	Annette </a:t>
            </a:r>
            <a:r>
              <a:rPr lang="en-US" sz="1600" dirty="0"/>
              <a:t>Khaled  </a:t>
            </a:r>
            <a:r>
              <a:rPr lang="en-US" sz="1600" dirty="0" smtClean="0"/>
              <a:t>(Burnett) </a:t>
            </a:r>
          </a:p>
          <a:p>
            <a:pPr lvl="0"/>
            <a:r>
              <a:rPr lang="en-US" sz="1600" dirty="0" smtClean="0"/>
              <a:t>	Caridad </a:t>
            </a:r>
            <a:r>
              <a:rPr lang="en-US" sz="1600" dirty="0"/>
              <a:t>Hernandez (IM)  </a:t>
            </a:r>
            <a:endParaRPr lang="en-US" sz="1600" dirty="0" smtClean="0"/>
          </a:p>
          <a:p>
            <a:pPr lvl="0"/>
            <a:endParaRPr lang="en-US" sz="1600" dirty="0"/>
          </a:p>
          <a:p>
            <a:pPr lvl="0"/>
            <a:r>
              <a:rPr lang="en-US" sz="1600" dirty="0" smtClean="0"/>
              <a:t>Committee composed </a:t>
            </a:r>
            <a:r>
              <a:rPr lang="en-US" sz="1600" dirty="0"/>
              <a:t>of six members. Three members </a:t>
            </a:r>
            <a:r>
              <a:rPr lang="en-US" sz="1600" dirty="0" smtClean="0"/>
              <a:t>are elected </a:t>
            </a:r>
            <a:r>
              <a:rPr lang="en-US" sz="1600" dirty="0"/>
              <a:t>from a slate of candidates identified by the </a:t>
            </a:r>
            <a:r>
              <a:rPr lang="en-US" sz="1600" dirty="0" smtClean="0"/>
              <a:t>FC Nominating </a:t>
            </a:r>
            <a:r>
              <a:rPr lang="en-US" sz="1600" dirty="0"/>
              <a:t>Committee.  The electorate </a:t>
            </a:r>
            <a:r>
              <a:rPr lang="en-US" sz="1600" dirty="0" smtClean="0"/>
              <a:t>is the </a:t>
            </a:r>
            <a:r>
              <a:rPr lang="en-US" sz="1600" dirty="0"/>
              <a:t>entire core faculty. Staggered three-year terms </a:t>
            </a:r>
            <a:r>
              <a:rPr lang="en-US" sz="1600" dirty="0" smtClean="0"/>
              <a:t>with potential for renewal for a </a:t>
            </a:r>
            <a:r>
              <a:rPr lang="en-US" sz="1600" dirty="0"/>
              <a:t>total of six years of service, </a:t>
            </a:r>
            <a:r>
              <a:rPr lang="en-US" sz="1600" dirty="0" smtClean="0"/>
              <a:t>one member </a:t>
            </a:r>
            <a:r>
              <a:rPr lang="en-US" sz="1600" dirty="0"/>
              <a:t>replaced each year</a:t>
            </a:r>
            <a:r>
              <a:rPr lang="en-US" sz="1600" dirty="0" smtClean="0"/>
              <a:t>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The remaining three members </a:t>
            </a:r>
            <a:r>
              <a:rPr lang="en-US" sz="1600" dirty="0" smtClean="0"/>
              <a:t>are appointed </a:t>
            </a:r>
            <a:r>
              <a:rPr lang="en-US" sz="1600" dirty="0"/>
              <a:t>by </a:t>
            </a:r>
            <a:r>
              <a:rPr lang="en-US" sz="1600" dirty="0" smtClean="0"/>
              <a:t>FC </a:t>
            </a:r>
            <a:r>
              <a:rPr lang="en-US" sz="1600" dirty="0"/>
              <a:t>Leadership </a:t>
            </a:r>
            <a:r>
              <a:rPr lang="en-US" sz="1600" dirty="0" smtClean="0"/>
              <a:t>Committee &amp; </a:t>
            </a:r>
            <a:r>
              <a:rPr lang="en-US" sz="1600" dirty="0"/>
              <a:t>identified on a case-by-case basis and only serve for the duration of that case.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/>
              <a:t>Faculty Advocate </a:t>
            </a:r>
            <a:r>
              <a:rPr lang="en-US" u="sng" dirty="0" smtClean="0"/>
              <a:t>Committee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dirty="0" smtClean="0"/>
              <a:t>Purpose:  </a:t>
            </a:r>
            <a:r>
              <a:rPr lang="en-US" sz="1600" dirty="0" smtClean="0"/>
              <a:t>shall </a:t>
            </a:r>
            <a:r>
              <a:rPr lang="en-US" sz="1600" dirty="0"/>
              <a:t>annually review bylaws, consider proposed changes, and make recommendations regarding such changes to the Faculty Council.</a:t>
            </a:r>
          </a:p>
          <a:p>
            <a:r>
              <a:rPr lang="en-US" sz="1600" dirty="0"/>
              <a:t> </a:t>
            </a:r>
            <a:endParaRPr lang="en-US" sz="1600" dirty="0" smtClean="0"/>
          </a:p>
          <a:p>
            <a:r>
              <a:rPr lang="en-US" sz="1600" b="1" dirty="0" smtClean="0"/>
              <a:t>Members:</a:t>
            </a:r>
            <a:endParaRPr lang="en-US" sz="1600" b="1" dirty="0"/>
          </a:p>
          <a:p>
            <a:pPr lvl="0"/>
            <a:r>
              <a:rPr lang="en-US" sz="1600" dirty="0" smtClean="0"/>
              <a:t>	Debopam Chakrabarti, (Burnett)</a:t>
            </a:r>
            <a:endParaRPr lang="en-US" sz="1600" dirty="0"/>
          </a:p>
          <a:p>
            <a:pPr lvl="0"/>
            <a:r>
              <a:rPr lang="en-US" sz="1600" dirty="0" smtClean="0"/>
              <a:t>	Yoon Kim, (Burnett) </a:t>
            </a:r>
            <a:endParaRPr lang="en-US" sz="1600" dirty="0"/>
          </a:p>
          <a:p>
            <a:pPr lvl="0"/>
            <a:r>
              <a:rPr lang="en-US" sz="1600" dirty="0" smtClean="0"/>
              <a:t>	Manette Monroe, (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Sci</a:t>
            </a:r>
            <a:r>
              <a:rPr lang="en-US" sz="1600" dirty="0" smtClean="0"/>
              <a:t>) 	</a:t>
            </a:r>
          </a:p>
          <a:p>
            <a:pPr lvl="0"/>
            <a:r>
              <a:rPr lang="en-US" sz="1600" dirty="0"/>
              <a:t>	</a:t>
            </a:r>
            <a:r>
              <a:rPr lang="en-US" sz="1600" dirty="0" smtClean="0"/>
              <a:t>Bernard Gros, (</a:t>
            </a:r>
            <a:r>
              <a:rPr lang="en-US" sz="1600" dirty="0"/>
              <a:t>IM)</a:t>
            </a:r>
          </a:p>
          <a:p>
            <a:pPr lvl="0"/>
            <a:r>
              <a:rPr lang="en-US" sz="1600" dirty="0" smtClean="0"/>
              <a:t>	Diane Davey, (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Sci</a:t>
            </a:r>
            <a:r>
              <a:rPr lang="en-US" sz="1600" dirty="0" smtClean="0"/>
              <a:t>)</a:t>
            </a:r>
            <a:endParaRPr lang="en-US" sz="1600" dirty="0"/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Committee is </a:t>
            </a:r>
            <a:r>
              <a:rPr lang="en-US" sz="1600" dirty="0"/>
              <a:t>composed of core faculty </a:t>
            </a:r>
            <a:r>
              <a:rPr lang="en-US" sz="1600" dirty="0" smtClean="0"/>
              <a:t>members with </a:t>
            </a:r>
            <a:r>
              <a:rPr lang="en-US" sz="1600" dirty="0"/>
              <a:t>proportional representatives from </a:t>
            </a:r>
            <a:r>
              <a:rPr lang="en-US" sz="1600" dirty="0" smtClean="0"/>
              <a:t>COM units.</a:t>
            </a:r>
            <a:endParaRPr lang="en-US" sz="1600" dirty="0"/>
          </a:p>
          <a:p>
            <a:pPr lvl="0"/>
            <a:r>
              <a:rPr lang="en-US" sz="1600" dirty="0"/>
              <a:t>C</a:t>
            </a:r>
            <a:r>
              <a:rPr lang="en-US" sz="1600" dirty="0" smtClean="0"/>
              <a:t>ommittee has five </a:t>
            </a:r>
            <a:r>
              <a:rPr lang="en-US" sz="1600" dirty="0"/>
              <a:t>members </a:t>
            </a:r>
            <a:r>
              <a:rPr lang="en-US" sz="1600" dirty="0" smtClean="0"/>
              <a:t>appointed </a:t>
            </a:r>
            <a:r>
              <a:rPr lang="en-US" sz="1600" dirty="0"/>
              <a:t>by the </a:t>
            </a:r>
            <a:r>
              <a:rPr lang="en-US" sz="1600" dirty="0" smtClean="0"/>
              <a:t>FC </a:t>
            </a:r>
            <a:r>
              <a:rPr lang="en-US" sz="1600" dirty="0"/>
              <a:t>Leadership committee after consultation with the Committee on Committees. The President of the </a:t>
            </a:r>
            <a:r>
              <a:rPr lang="en-US" sz="1600" dirty="0" smtClean="0"/>
              <a:t>FC designates </a:t>
            </a:r>
            <a:r>
              <a:rPr lang="en-US" sz="1600" dirty="0"/>
              <a:t>the </a:t>
            </a:r>
            <a:r>
              <a:rPr lang="en-US" sz="1600" dirty="0" smtClean="0"/>
              <a:t>Chair.</a:t>
            </a:r>
            <a:endParaRPr lang="en-US" sz="1600" dirty="0"/>
          </a:p>
          <a:p>
            <a:endParaRPr lang="en-US" sz="16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/>
              <a:t>Bylaws </a:t>
            </a:r>
            <a:r>
              <a:rPr lang="en-US" u="sng" dirty="0" smtClean="0"/>
              <a:t>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UCF Faculty Senate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64" y="1226127"/>
            <a:ext cx="8229600" cy="4373563"/>
          </a:xfrm>
        </p:spPr>
        <p:txBody>
          <a:bodyPr/>
          <a:lstStyle/>
          <a:p>
            <a:r>
              <a:rPr lang="en-US" sz="2000" dirty="0"/>
              <a:t>UCF Faculty Senate </a:t>
            </a:r>
            <a:r>
              <a:rPr lang="en-US" sz="2000" dirty="0" smtClean="0"/>
              <a:t>is the </a:t>
            </a:r>
            <a:r>
              <a:rPr lang="en-US" sz="2000" dirty="0"/>
              <a:t>basic legislative body of the University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Senate is the primary voice of the faculty and serves as the main channel of communication between faculty members and administration.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an advisory body to the president and provost and, as such, participates in shared governance. </a:t>
            </a:r>
            <a:endParaRPr lang="en-US" sz="2000" dirty="0" smtClean="0"/>
          </a:p>
          <a:p>
            <a:r>
              <a:rPr lang="en-US" sz="2000" dirty="0" smtClean="0"/>
              <a:t>Its </a:t>
            </a:r>
            <a:r>
              <a:rPr lang="en-US" sz="2000" dirty="0"/>
              <a:t>committees provide academic oversight by reviewing and approving policies, new courses, course changes, new programs and program revisions. Senate leaders meet informally </a:t>
            </a:r>
            <a:r>
              <a:rPr lang="en-US" sz="2000" dirty="0" smtClean="0"/>
              <a:t>with </a:t>
            </a:r>
            <a:r>
              <a:rPr lang="en-US" sz="2000" dirty="0"/>
              <a:t>the provost and </a:t>
            </a:r>
            <a:r>
              <a:rPr lang="en-US" sz="2000" dirty="0" smtClean="0"/>
              <a:t>administration</a:t>
            </a:r>
            <a:r>
              <a:rPr lang="en-US" sz="2000" dirty="0"/>
              <a:t>, to discuss issues and find informal solutions when appropriate.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UCF Faculty Senate may also pass formal resolutions to express a stand on issues or call for action. </a:t>
            </a:r>
          </a:p>
        </p:txBody>
      </p:sp>
    </p:spTree>
    <p:extLst>
      <p:ext uri="{BB962C8B-B14F-4D97-AF65-F5344CB8AC3E}">
        <p14:creationId xmlns:p14="http://schemas.microsoft.com/office/powerpoint/2010/main" val="5221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ROLE OF UCF-COM SENATORS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046018"/>
            <a:ext cx="8229600" cy="4373563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Serve </a:t>
            </a:r>
            <a:r>
              <a:rPr lang="en-US" sz="2400" dirty="0">
                <a:solidFill>
                  <a:srgbClr val="000000"/>
                </a:solidFill>
              </a:rPr>
              <a:t>as the primary channel of communication between </a:t>
            </a:r>
            <a:r>
              <a:rPr lang="en-US" sz="2400" dirty="0" smtClean="0">
                <a:solidFill>
                  <a:srgbClr val="000000"/>
                </a:solidFill>
              </a:rPr>
              <a:t>COM faculty </a:t>
            </a:r>
            <a:r>
              <a:rPr lang="en-US" sz="2400" dirty="0">
                <a:solidFill>
                  <a:srgbClr val="000000"/>
                </a:solidFill>
              </a:rPr>
              <a:t>members and </a:t>
            </a:r>
            <a:r>
              <a:rPr lang="en-US" sz="2400" dirty="0" smtClean="0">
                <a:solidFill>
                  <a:srgbClr val="000000"/>
                </a:solidFill>
              </a:rPr>
              <a:t>the UCF central </a:t>
            </a:r>
            <a:r>
              <a:rPr lang="en-US" sz="2400" dirty="0">
                <a:solidFill>
                  <a:srgbClr val="000000"/>
                </a:solidFill>
              </a:rPr>
              <a:t>administration.</a:t>
            </a:r>
          </a:p>
          <a:p>
            <a:r>
              <a:rPr lang="en-US" sz="2400" dirty="0" smtClean="0"/>
              <a:t>Service </a:t>
            </a:r>
            <a:r>
              <a:rPr lang="en-US" sz="2400" dirty="0"/>
              <a:t>on university committees and councils is the primary means of direct participation in university governance by COM faculty.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0000"/>
                </a:solidFill>
              </a:rPr>
              <a:t>These </a:t>
            </a:r>
            <a:r>
              <a:rPr lang="en-US" sz="2400" dirty="0">
                <a:solidFill>
                  <a:srgbClr val="000000"/>
                </a:solidFill>
              </a:rPr>
              <a:t>committees carry out Senate and university business that impacts COM.</a:t>
            </a:r>
          </a:p>
          <a:p>
            <a:endParaRPr lang="en-US" sz="2400" dirty="0"/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UCF Faculty Senate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64" y="1355436"/>
            <a:ext cx="8229600" cy="4373563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Committees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 smtClean="0">
                <a:solidFill>
                  <a:srgbClr val="000000"/>
                </a:solidFill>
              </a:rPr>
              <a:t>Councils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5 Operational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8  Curricular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16 Joint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09" y="394505"/>
            <a:ext cx="8324491" cy="692423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Meeting Agenda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1" y="1547034"/>
            <a:ext cx="8617788" cy="4862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4:00-4:05  Introduction by Faculty Council President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     	  	      (VP &amp; Immediate Past President)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4:05-4:10  Welcome new Faculty Members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/>
              </a:rPr>
              <a:t>4:15-4:25 Faculty Council Committees, Representatives &amp; COM 		     	Senators &amp;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FC website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4:25-4:35  Last year’s accomplishments &amp; this year’s goals 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4:35-5:00  Dean German’ address and questions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5:00-5:10  Open Q &amp; A Faculty Council President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357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College Of Medicine Senators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27150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Bill Self, </a:t>
            </a:r>
            <a:r>
              <a:rPr lang="en-US" sz="2800" dirty="0"/>
              <a:t>(Burnett) President Faculty Senate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Steve Lambert, (Med Ed) Graduate Appeals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Steve </a:t>
            </a:r>
            <a:r>
              <a:rPr lang="en-US" sz="2800" dirty="0">
                <a:solidFill>
                  <a:schemeClr val="tx1"/>
                </a:solidFill>
              </a:rPr>
              <a:t>King, </a:t>
            </a:r>
            <a:r>
              <a:rPr lang="en-US" sz="2800" dirty="0" smtClean="0">
                <a:solidFill>
                  <a:schemeClr val="tx1"/>
                </a:solidFill>
              </a:rPr>
              <a:t>(Burnett) Personnel Chair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Laurel </a:t>
            </a:r>
            <a:r>
              <a:rPr lang="en-US" sz="2800" dirty="0">
                <a:solidFill>
                  <a:schemeClr val="tx1"/>
                </a:solidFill>
              </a:rPr>
              <a:t>Gorman, </a:t>
            </a:r>
            <a:r>
              <a:rPr lang="en-US" sz="2800" dirty="0" smtClean="0">
                <a:solidFill>
                  <a:schemeClr val="tx1"/>
                </a:solidFill>
              </a:rPr>
              <a:t>CS/IM/ME </a:t>
            </a:r>
            <a:r>
              <a:rPr lang="en-US" sz="2800" dirty="0" err="1" smtClean="0">
                <a:solidFill>
                  <a:schemeClr val="tx1"/>
                </a:solidFill>
              </a:rPr>
              <a:t>SteeringCommittee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Kimi </a:t>
            </a:r>
            <a:r>
              <a:rPr lang="en-US" sz="2800" dirty="0">
                <a:solidFill>
                  <a:schemeClr val="tx1"/>
                </a:solidFill>
              </a:rPr>
              <a:t>Sugaya, </a:t>
            </a:r>
            <a:r>
              <a:rPr lang="en-US" sz="2800" dirty="0" smtClean="0">
                <a:solidFill>
                  <a:schemeClr val="tx1"/>
                </a:solidFill>
              </a:rPr>
              <a:t>Member-at-Large, Budget &amp; Admin Chair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1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357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Previous Year’s Accomplishments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1042"/>
            <a:ext cx="8153400" cy="4920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Goal:  “Serve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UCF COM Faculty interests and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goals”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Worked with the administration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have UCF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Board of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Trustees </a:t>
            </a:r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REPEAL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regulation (UCF 10.010), “Discipline and Termination for Cause of Faculty and A&amp;P Staff Members of the College of Medicine”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Grievance Policy approved by COM enterprise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Professional Statement incorporated into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ByLaws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Initiated Mentoring Lecture: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Reshma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Jagsi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Faculty Awards &amp; Faculty Awards Committee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9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44" y="247417"/>
            <a:ext cx="8498336" cy="79262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Upcoming FC Objectives for 2017-18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040043"/>
            <a:ext cx="9143999" cy="5588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Serve UCF COM Faculty interests and goals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Provide an active forum for faculty concerns and share these with the administration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Promote transparency of process with respect to faculty issues</a:t>
            </a:r>
          </a:p>
          <a:p>
            <a:r>
              <a:rPr lang="en-US" sz="2000" dirty="0" smtClean="0"/>
              <a:t>Amend bylaws as becomes needed as COM grows</a:t>
            </a:r>
          </a:p>
          <a:p>
            <a:r>
              <a:rPr lang="en-US" sz="2000" dirty="0" smtClean="0"/>
              <a:t>Represent faculty interest related to: </a:t>
            </a:r>
          </a:p>
          <a:p>
            <a:pPr lvl="1"/>
            <a:r>
              <a:rPr lang="en-US" sz="2000" dirty="0" smtClean="0"/>
              <a:t>Teaching Hospital</a:t>
            </a:r>
          </a:p>
          <a:p>
            <a:pPr lvl="1"/>
            <a:r>
              <a:rPr lang="en-US" sz="2000" dirty="0" smtClean="0"/>
              <a:t>Academic </a:t>
            </a:r>
            <a:r>
              <a:rPr lang="en-US" sz="2000" dirty="0"/>
              <a:t>Health Sciences Center Task </a:t>
            </a:r>
            <a:r>
              <a:rPr lang="en-US" sz="2000" dirty="0" smtClean="0"/>
              <a:t>Force</a:t>
            </a:r>
          </a:p>
          <a:p>
            <a:pPr lvl="1"/>
            <a:r>
              <a:rPr lang="en-US" sz="2000" dirty="0" smtClean="0"/>
              <a:t>Potential Merging of COHPA Units into Burnett School of Biomedical Sciences</a:t>
            </a:r>
          </a:p>
          <a:p>
            <a:pPr lvl="1"/>
            <a:r>
              <a:rPr lang="en-US" sz="2000" dirty="0" smtClean="0"/>
              <a:t>Space </a:t>
            </a:r>
            <a:r>
              <a:rPr lang="en-US" sz="2000" dirty="0"/>
              <a:t>Planning, Analysis, and </a:t>
            </a:r>
            <a:r>
              <a:rPr lang="en-US" sz="2000" dirty="0" smtClean="0"/>
              <a:t>Administration of UCF</a:t>
            </a:r>
            <a:endParaRPr lang="en-US" sz="2000" dirty="0"/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08" y="2136172"/>
            <a:ext cx="7193863" cy="360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9551" y="431449"/>
            <a:ext cx="8844897" cy="7798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Dr. Deborah German</a:t>
            </a:r>
            <a:b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Dean of the UCF College of Medicine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3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193" y="1194270"/>
            <a:ext cx="763274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Faculty Council Leadership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Cristina Fernandez-Valle, President-  </a:t>
            </a:r>
            <a:r>
              <a:rPr lang="en-US" sz="2000" dirty="0" smtClean="0">
                <a:solidFill>
                  <a:srgbClr val="000000"/>
                </a:solidFill>
                <a:cs typeface="Calibri"/>
                <a:hlinkClick r:id="rId2"/>
              </a:rPr>
              <a:t>cfv</a:t>
            </a:r>
            <a:r>
              <a:rPr lang="en-US" sz="2000" dirty="0">
                <a:solidFill>
                  <a:srgbClr val="000000"/>
                </a:solidFill>
                <a:cs typeface="Calibri"/>
                <a:hlinkClick r:id="rId2"/>
              </a:rPr>
              <a:t>@</a:t>
            </a:r>
            <a:r>
              <a:rPr lang="en-US" sz="2000" dirty="0" smtClean="0">
                <a:solidFill>
                  <a:srgbClr val="000000"/>
                </a:solidFill>
                <a:cs typeface="Calibri"/>
                <a:hlinkClick r:id="rId2"/>
              </a:rPr>
              <a:t>ucf.edu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 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000000"/>
                </a:solidFill>
                <a:cs typeface="Calibri"/>
              </a:rPr>
              <a:t>David Harris, Vice President- </a:t>
            </a:r>
            <a:r>
              <a:rPr lang="en-US" sz="2000" dirty="0" smtClean="0">
                <a:solidFill>
                  <a:srgbClr val="000000"/>
                </a:solidFill>
                <a:cs typeface="Calibri"/>
                <a:hlinkClick r:id="rId3"/>
              </a:rPr>
              <a:t>David.Harris@ucf.edu</a:t>
            </a:r>
            <a:endParaRPr lang="en-US" sz="2000" dirty="0" smtClean="0">
              <a:solidFill>
                <a:srgbClr val="000000"/>
              </a:solidFill>
              <a:cs typeface="Calibri"/>
            </a:endParaRPr>
          </a:p>
          <a:p>
            <a:r>
              <a:rPr lang="en-US" sz="2000" dirty="0" smtClean="0">
                <a:solidFill>
                  <a:srgbClr val="000000"/>
                </a:solidFill>
                <a:cs typeface="Calibri"/>
              </a:rPr>
              <a:t>Judith 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Simms-Cendan, 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Past President 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– </a:t>
            </a:r>
            <a:r>
              <a:rPr lang="en-US" sz="2000" dirty="0">
                <a:solidFill>
                  <a:srgbClr val="000000"/>
                </a:solidFill>
                <a:cs typeface="Calibri"/>
                <a:hlinkClick r:id="rId4"/>
              </a:rPr>
              <a:t>Judith.Simms-Cendan@ucf.edu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Faculty Council Representative Group 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Jackie Zhao, Biomedical Sciences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Herve Roy, Biomedical Sciences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Shazia Beg, Clinical Sciences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Caridad Hernandez, Clinical Sciences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Dan Topping, Med Ed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Faculty Council Support Staff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Suzanne Stalvey, </a:t>
            </a:r>
            <a:r>
              <a:rPr lang="en-US" sz="2000" dirty="0" smtClean="0">
                <a:latin typeface="Calibri" panose="020F0502020204030204" pitchFamily="34" charset="0"/>
              </a:rPr>
              <a:t>Clinical </a:t>
            </a:r>
            <a:r>
              <a:rPr lang="en-US" sz="2000" smtClean="0">
                <a:latin typeface="Calibri" panose="020F0502020204030204" pitchFamily="34" charset="0"/>
              </a:rPr>
              <a:t>Sciences </a:t>
            </a:r>
            <a:r>
              <a:rPr lang="en-US" sz="2000" smtClean="0">
                <a:latin typeface="Calibri" panose="020F0502020204030204" pitchFamily="34" charset="0"/>
                <a:hlinkClick r:id="rId5"/>
              </a:rPr>
              <a:t>comfacultycouncil@ucf.edu</a:t>
            </a:r>
            <a:r>
              <a:rPr lang="en-US" sz="200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68357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THANK YOU!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357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Open Question Time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48" y="1958120"/>
            <a:ext cx="7807170" cy="42063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     		</a:t>
            </a:r>
            <a:endParaRPr lang="en-US" sz="8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3727" y="2373339"/>
            <a:ext cx="2261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rial Rounded MT Bold" panose="020F0704030504030204" pitchFamily="34" charset="0"/>
              </a:rPr>
              <a:t>???</a:t>
            </a:r>
            <a:endParaRPr lang="en-US" sz="8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5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4" y="143933"/>
            <a:ext cx="5122332" cy="576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7112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Faculty Council Leadership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10" y="4055199"/>
            <a:ext cx="3441698" cy="5762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Judy Simms-Cendan. MD</a:t>
            </a:r>
          </a:p>
          <a:p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</a:rPr>
              <a:t>Immediate past president</a:t>
            </a:r>
          </a:p>
          <a:p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</a:rPr>
              <a:t>Clinical Sciences</a:t>
            </a:r>
            <a:endParaRPr lang="en-US" sz="15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/>
          <a:stretch/>
        </p:blipFill>
        <p:spPr>
          <a:xfrm>
            <a:off x="4405708" y="1177389"/>
            <a:ext cx="2898989" cy="2438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5708" y="4183578"/>
            <a:ext cx="3895091" cy="432197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David Harris, PhD</a:t>
            </a:r>
          </a:p>
          <a:p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</a:rPr>
              <a:t>Vice President</a:t>
            </a:r>
          </a:p>
          <a:p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</a:rPr>
              <a:t>Medical Education</a:t>
            </a:r>
            <a:endParaRPr lang="en-US" sz="15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28" y="1329268"/>
            <a:ext cx="2286521" cy="2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Faculty Members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Welcome </a:t>
            </a:r>
            <a:r>
              <a:rPr lang="en-US" sz="3200" b="1" dirty="0" smtClean="0">
                <a:solidFill>
                  <a:srgbClr val="000000"/>
                </a:solidFill>
              </a:rPr>
              <a:t>New Faculty </a:t>
            </a:r>
            <a:r>
              <a:rPr lang="en-US" sz="3200" b="1" dirty="0">
                <a:solidFill>
                  <a:srgbClr val="000000"/>
                </a:solidFill>
              </a:rPr>
              <a:t>Members!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91" y="1068309"/>
            <a:ext cx="8229600" cy="505785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Clinical Sciences</a:t>
            </a:r>
            <a:endParaRPr lang="en-US" sz="1800" dirty="0"/>
          </a:p>
          <a:p>
            <a:pPr marL="285750" lvl="0" indent="-285750"/>
            <a:r>
              <a:rPr lang="en-US" sz="1800" dirty="0" smtClean="0"/>
              <a:t>Katherine </a:t>
            </a:r>
            <a:r>
              <a:rPr lang="en-US" sz="1800" dirty="0"/>
              <a:t>Daly, Psychology</a:t>
            </a:r>
          </a:p>
          <a:p>
            <a:pPr marL="285750" lvl="0" indent="-285750"/>
            <a:r>
              <a:rPr lang="en-US" sz="1800" dirty="0"/>
              <a:t>Marcia Katz, </a:t>
            </a:r>
            <a:r>
              <a:rPr lang="en-US" sz="1800" dirty="0" smtClean="0"/>
              <a:t>Associate </a:t>
            </a:r>
            <a:r>
              <a:rPr lang="en-US" sz="1800" dirty="0"/>
              <a:t>Dean of Clinical </a:t>
            </a:r>
            <a:r>
              <a:rPr lang="en-US" sz="1800" dirty="0" smtClean="0"/>
              <a:t>Affairs, Pulmonology</a:t>
            </a:r>
            <a:endParaRPr lang="en-US" sz="1800" dirty="0"/>
          </a:p>
          <a:p>
            <a:pPr marL="285750" lvl="0" indent="-285750"/>
            <a:r>
              <a:rPr lang="en-US" sz="1800" dirty="0"/>
              <a:t>John Tramont, Obstetrics &amp; Gynecology</a:t>
            </a:r>
          </a:p>
          <a:p>
            <a:pPr marL="285750" lvl="0" indent="-285750"/>
            <a:r>
              <a:rPr lang="en-US" sz="1800" dirty="0"/>
              <a:t>Mehul Patel, Ophthalmologist </a:t>
            </a:r>
          </a:p>
          <a:p>
            <a:pPr marL="285750" lvl="0" indent="-285750"/>
            <a:r>
              <a:rPr lang="en-US" sz="1800" dirty="0"/>
              <a:t>Obi Adigweme, General Surgery </a:t>
            </a:r>
            <a:endParaRPr lang="en-US" sz="1800" dirty="0" smtClean="0"/>
          </a:p>
          <a:p>
            <a:pPr marL="285750" lvl="0" indent="-285750"/>
            <a:endParaRPr lang="en-US" sz="1800" dirty="0"/>
          </a:p>
          <a:p>
            <a:pPr marL="285750" lvl="0" indent="-285750"/>
            <a:r>
              <a:rPr lang="en-US" sz="1800" b="1" dirty="0" smtClean="0"/>
              <a:t>Non-salaried </a:t>
            </a:r>
            <a:r>
              <a:rPr lang="en-US" sz="1800" b="1" dirty="0"/>
              <a:t>core: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W. Bryan Gamble, Plastic 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Relin</a:t>
            </a:r>
            <a:r>
              <a:rPr lang="en-US" sz="1800" dirty="0"/>
              <a:t> Yang, Anesthesiology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96127"/>
            <a:ext cx="8229600" cy="838200"/>
          </a:xfrm>
        </p:spPr>
        <p:txBody>
          <a:bodyPr anchor="t"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Welcome New Faculty Members!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1128761"/>
            <a:ext cx="843703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Medicine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Anya Andrews, </a:t>
            </a:r>
            <a:r>
              <a:rPr lang="en-US" dirty="0"/>
              <a:t>Interdisciplinary Research Development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Naveed Sami, Dermatologist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Cindy Gleit, Family Medicine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Aishah Ali, Allergist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Michael Seifert, Internal Medicine/Sports Medicine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Liz Arnold, Social Work (Secondary Joint)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Meirelys</a:t>
            </a:r>
            <a:r>
              <a:rPr lang="en-US" dirty="0" smtClean="0"/>
              <a:t> Castro, Family Physician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Non-salaried core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Jeffrey Greenwald, Dermatology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Mamta</a:t>
            </a:r>
            <a:r>
              <a:rPr lang="en-US" dirty="0" smtClean="0"/>
              <a:t> </a:t>
            </a:r>
            <a:r>
              <a:rPr lang="en-US" dirty="0" err="1" smtClean="0"/>
              <a:t>Mangal</a:t>
            </a:r>
            <a:r>
              <a:rPr lang="en-US" dirty="0" smtClean="0"/>
              <a:t>, Internal Medicine</a:t>
            </a:r>
          </a:p>
          <a:p>
            <a:endParaRPr lang="en-US" b="1" dirty="0" smtClean="0"/>
          </a:p>
          <a:p>
            <a:r>
              <a:rPr lang="en-US" b="1" dirty="0" smtClean="0"/>
              <a:t>Medical </a:t>
            </a:r>
            <a:r>
              <a:rPr lang="en-US" b="1" dirty="0"/>
              <a:t>Education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Jeffrey </a:t>
            </a:r>
            <a:r>
              <a:rPr lang="en-US" dirty="0" err="1"/>
              <a:t>LaRochelle</a:t>
            </a:r>
            <a:r>
              <a:rPr lang="en-US" dirty="0"/>
              <a:t>, Internal Medicine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Feroza</a:t>
            </a:r>
            <a:r>
              <a:rPr lang="en-US" dirty="0"/>
              <a:t> </a:t>
            </a:r>
            <a:r>
              <a:rPr lang="en-US" dirty="0" err="1"/>
              <a:t>Daroowalla</a:t>
            </a:r>
            <a:r>
              <a:rPr lang="en-US" dirty="0"/>
              <a:t>, Internal Medicine (Visiting)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7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023"/>
            <a:ext cx="8229600" cy="838200"/>
          </a:xfrm>
        </p:spPr>
        <p:txBody>
          <a:bodyPr anchor="t"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Welcome Faculty Members!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81039"/>
            <a:ext cx="843703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b="1" dirty="0" smtClean="0"/>
              <a:t>Burnett School of Biomedical Sciences/Divisions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Salvador Almagro-Moreno, Assistant Professor, Molecular Microbiology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Amber Southwell, Assistant Professor, Neuroscience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Hongxia Zhou, Assistant Professor, Neuroscience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Xugang Xia, Professor, Neuroscience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Xuan Chen, Assistant Scholar/Scientist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Lucia Morstadt, Assistant Scholar/Scientist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Alejandra Petrilli, </a:t>
            </a:r>
            <a:r>
              <a:rPr lang="en-US" dirty="0"/>
              <a:t>Assistant </a:t>
            </a:r>
            <a:r>
              <a:rPr lang="en-US" dirty="0" smtClean="0"/>
              <a:t>Scholar/Scientist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Subhrangshu </a:t>
            </a:r>
            <a:r>
              <a:rPr lang="en-US" dirty="0" smtClean="0"/>
              <a:t>Guhathakurta, Assistant </a:t>
            </a:r>
            <a:r>
              <a:rPr lang="en-US" dirty="0"/>
              <a:t>Scholar/Scientist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Kirsten Schroeder, Assistant Professor, Biomedical Sciences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Melissa Worley, Instructor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Faculty Council  </a:t>
            </a:r>
            <a:r>
              <a:rPr lang="en-US" dirty="0"/>
              <a:t>&amp; Committees</a:t>
            </a:r>
            <a:br>
              <a:rPr lang="en-US" dirty="0"/>
            </a:br>
            <a:r>
              <a:rPr lang="en-US" sz="2200" dirty="0"/>
              <a:t>https://</a:t>
            </a:r>
            <a:r>
              <a:rPr lang="en-US" sz="2200" dirty="0" smtClean="0"/>
              <a:t>med.ucf.edu/comfacultycouncil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Five Committees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09" y="394505"/>
            <a:ext cx="8324491" cy="69242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 Faculty Council Functions</a:t>
            </a:r>
            <a:b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1" y="1157568"/>
            <a:ext cx="8617788" cy="486239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Is the representative body of the COM faculty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Considers any matters brought before it by the faculty, Medical School Enterprise, or Dean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Reviews policies and regulations that affect faculty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Makes recommendations to the Dean, Enterprise Committee or groups as appropriate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Selects members of ad hoc committees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Reports to the faculty on activities of the administration, Faculty Council, and standing committees</a:t>
            </a:r>
          </a:p>
          <a:p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9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1"/>
  <p:tag name="INCLUDEPPT" val="True"/>
  <p:tag name="ZEROBASED" val="False"/>
  <p:tag name="FIBNUMRESULTS" val="5"/>
  <p:tag name="PRRESPONSE3" val="8"/>
  <p:tag name="PRRESPONSE9" val="2"/>
  <p:tag name="SHOWBARVISIBLE" val="True"/>
  <p:tag name="RESPCOUNTERSTYLE" val="-1"/>
  <p:tag name="BACKUPMAINTENANCE" val="7"/>
  <p:tag name="RACEENDPOINTS" val="100"/>
  <p:tag name="MAXRESPONDERS" val="5"/>
  <p:tag name="CUSTOMCELLBACKCOLOR1" val="-657956"/>
  <p:tag name="DISPLAYDEVICEID" val="True"/>
  <p:tag name="CHARTCOLORS" val="0"/>
  <p:tag name="CORRECTPOINTVALUE" val="100"/>
  <p:tag name="CHARTSCALE" val="True"/>
  <p:tag name="PRRESPONSE2" val="9"/>
  <p:tag name="PRRESPONSE10" val="1"/>
  <p:tag name="ANSWERNOWSTYLE" val="-1"/>
  <p:tag name="NUMRESPONSES" val="1"/>
  <p:tag name="RACERSMAXDISPLAYED" val="5"/>
  <p:tag name="BUBBLEGROUPING" val="3"/>
  <p:tag name="DISPLAYDEVICENUMBER" val="True"/>
  <p:tag name="RESETCHARTS" val="True"/>
  <p:tag name="REALTIMEBACKUP" val="False"/>
  <p:tag name="PRRESPONSE1" val="10"/>
  <p:tag name="SHOWFLASHWARNING" val="True"/>
  <p:tag name="COUNTDOWNSECONDS" val="10"/>
  <p:tag name="AUTOUPDATEALIASES" val="True"/>
  <p:tag name="CUSTOMGRIDBACKCOLOR" val="-2830136"/>
  <p:tag name="GRIDSIZE" val="{Width=800, Height=600}"/>
  <p:tag name="INCORRECTPOINTVALUE" val="0"/>
  <p:tag name="PRRESPONSE5" val="6"/>
  <p:tag name="USESECONDARYMONITOR" val="True"/>
  <p:tag name="REVIEWONLY" val="False"/>
  <p:tag name="CUSTOMCELLBACKCOLOR3" val="-268652"/>
  <p:tag name="MULTIRESPDIVISOR" val="1"/>
  <p:tag name="FIBINCLUDEOTHER" val="True"/>
  <p:tag name="COUNTDOWNSTYLE" val="-1"/>
  <p:tag name="TEAMSINLEADERBOARD" val="5"/>
  <p:tag name="GRIDPOSITION" val="1"/>
  <p:tag name="PRRESPONSE6" val="5"/>
  <p:tag name="CHARTVALUEFORMAT" val="0%"/>
  <p:tag name="GRIDOPACITY" val="90"/>
  <p:tag name="PRRESPONSE7" val="4"/>
  <p:tag name="BUBBLEVALUEFORMAT" val="0.0"/>
  <p:tag name="FIBDISPLAYRESULTS" val="True"/>
  <p:tag name="CUSTOMCELLBACKCOLOR4" val="-8355712"/>
  <p:tag name="INPUTSOURCE" val="1"/>
  <p:tag name="POWERPOINTVERSION" val="12.0"/>
  <p:tag name="PARTICIPANTSINLEADERBOARD" val="5"/>
  <p:tag name="AUTOADJUSTPARTRANGE" val="True"/>
  <p:tag name="PARTLISTDEFAULT" val="1"/>
  <p:tag name="DELIMITERS" val="3.1"/>
  <p:tag name="ARTICULATE_PROJECT_OPEN" val="0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UCF College of Medicine&amp;#x0D;&amp;#x0A;Faculty Council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Functions of the Faculty Council&amp;quot;&quot;/&gt;&lt;property id=&quot;20307&quot; value=&quot;279&quot;/&gt;&lt;/object&gt;&lt;object type=&quot;3&quot; unique_id=&quot;10005&quot;&gt;&lt;property id=&quot;20148&quot; value=&quot;5&quot;/&gt;&lt;property id=&quot;20300&quot; value=&quot;Slide 3 - &amp;quot;Officers/Executive Committee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Nominations Committee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Nominations Committee&amp;quot;&quot;/&gt;&lt;property id=&quot;20307&quot; value=&quot;272&quot;/&gt;&lt;/object&gt;&lt;object type=&quot;3&quot; unique_id=&quot;10008&quot;&gt;&lt;property id=&quot;20148&quot; value=&quot;5&quot;/&gt;&lt;property id=&quot;20300&quot; value=&quot;Slide 6 - &amp;quot;Faculty Due Process Committee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Faculty Due Process Committee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Committee on Committees&amp;quot;&quot;/&gt;&lt;property id=&quot;20307&quot; value=&quot;260&quot;/&gt;&lt;/object&gt;&lt;object type=&quot;3&quot; unique_id=&quot;10011&quot;&gt;&lt;property id=&quot;20148&quot; value=&quot;5&quot;/&gt;&lt;property id=&quot;20300&quot; value=&quot;Slide 9 - &amp;quot;Committee on Committees&amp;quot;&quot;/&gt;&lt;property id=&quot;20307&quot; value=&quot;287&quot;/&gt;&lt;/object&gt;&lt;object type=&quot;3&quot; unique_id=&quot;10012&quot;&gt;&lt;property id=&quot;20148&quot; value=&quot;5&quot;/&gt;&lt;property id=&quot;20300&quot; value=&quot;Slide 10 - &amp;quot;Executive Working Group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Executive Working Group&amp;quot;&quot;/&gt;&lt;property id=&quot;20307&quot; value=&quot;271&quot;/&gt;&lt;/object&gt;&lt;object type=&quot;3&quot; unique_id=&quot;10014&quot;&gt;&lt;property id=&quot;20148&quot; value=&quot;5&quot;/&gt;&lt;property id=&quot;20300&quot; value=&quot;Slide 12 - &amp;quot;College Of Medicine Senators&amp;quot;&quot;/&gt;&lt;property id=&quot;20307&quot; value=&quot;295&quot;/&gt;&lt;/object&gt;&lt;object type=&quot;3&quot; unique_id=&quot;10015&quot;&gt;&lt;property id=&quot;20148&quot; value=&quot;5&quot;/&gt;&lt;property id=&quot;20300&quot; value=&quot;Slide 13 - &amp;quot;Welcome New Faculty Members&amp;quot;&quot;/&gt;&lt;property id=&quot;20307&quot; value=&quot;293&quot;/&gt;&lt;/object&gt;&lt;object type=&quot;3&quot; unique_id=&quot;10016&quot;&gt;&lt;property id=&quot;20148&quot; value=&quot;5&quot;/&gt;&lt;property id=&quot;20300&quot; value=&quot;Slide 14 - &amp;quot;Agenda Items-Administrative Updates&amp;quot;&quot;/&gt;&lt;property id=&quot;20307&quot; value=&quot;282&quot;/&gt;&lt;/object&gt;&lt;object type=&quot;3&quot; unique_id=&quot;10017&quot;&gt;&lt;property id=&quot;20148&quot; value=&quot;5&quot;/&gt;&lt;property id=&quot;20300&quot; value=&quot;Slide 15 - &amp;quot;Agenda Items-Communication&amp;quot;&quot;/&gt;&lt;property id=&quot;20307&quot; value=&quot;296&quot;/&gt;&lt;/object&gt;&lt;object type=&quot;3&quot; unique_id=&quot;10018&quot;&gt;&lt;property id=&quot;20148&quot; value=&quot;5&quot;/&gt;&lt;property id=&quot;20300&quot; value=&quot;Slide 16 - &amp;quot;Agenda Items-Integration Of COM&amp;quot;&quot;/&gt;&lt;property id=&quot;20307&quot; value=&quot;297&quot;/&gt;&lt;/object&gt;&lt;object type=&quot;3&quot; unique_id=&quot;10019&quot;&gt;&lt;property id=&quot;20148&quot; value=&quot;5&quot;/&gt;&lt;property id=&quot;20300&quot; value=&quot;Slide 17 - &amp;quot;Agenda Items-Mentoring&amp;quot;&quot;/&gt;&lt;property id=&quot;20307&quot; value=&quot;298&quot;/&gt;&lt;/object&gt;&lt;object type=&quot;3&quot; unique_id=&quot;10020&quot;&gt;&lt;property id=&quot;20148&quot; value=&quot;5&quot;/&gt;&lt;property id=&quot;20300&quot; value=&quot;Slide 18 - &amp;quot;Agenda Items-Other Items And Discussion&amp;quot;&quot;/&gt;&lt;property id=&quot;20307&quot; value=&quot;299&quot;/&gt;&lt;/object&gt;&lt;/object&gt;&lt;object type=&quot;8&quot; unique_id=&quot;10040&quot;&gt;&lt;/object&gt;&lt;/object&gt;&lt;/database&gt;"/>
  <p:tag name="MMPROD_NEXTUNIQUEID" val="10009"/>
  <p:tag name="SECTOMILLISECCONVERTED" val="1"/>
  <p:tag name="TPVERSION" val="5"/>
  <p:tag name="TPFULLVERSION" val="5.2.0.3121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COM-PP-Template-Landscap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COM-PP-Template-Landscape-1.thmx</Template>
  <TotalTime>12261</TotalTime>
  <Words>894</Words>
  <Application>Microsoft Office PowerPoint</Application>
  <PresentationFormat>On-screen Show (4:3)</PresentationFormat>
  <Paragraphs>214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Rounded MT Bold</vt:lpstr>
      <vt:lpstr>Calibri</vt:lpstr>
      <vt:lpstr>Calisto MT</vt:lpstr>
      <vt:lpstr>Kozuka Mincho Pro H</vt:lpstr>
      <vt:lpstr>Times New Roman</vt:lpstr>
      <vt:lpstr>Verdana</vt:lpstr>
      <vt:lpstr>Wingdings</vt:lpstr>
      <vt:lpstr>COM-PP-Template-Landscape-1</vt:lpstr>
      <vt:lpstr>Annual Faculty Council Meeting</vt:lpstr>
      <vt:lpstr>Meeting Agenda</vt:lpstr>
      <vt:lpstr>Faculty Council Leadership</vt:lpstr>
      <vt:lpstr>New Faculty Members</vt:lpstr>
      <vt:lpstr>Welcome New Faculty Members!</vt:lpstr>
      <vt:lpstr>Welcome New Faculty Members!</vt:lpstr>
      <vt:lpstr>Welcome Faculty Members!</vt:lpstr>
      <vt:lpstr>Faculty Council  &amp; Committees https://med.ucf.edu/comfacultycouncil  </vt:lpstr>
      <vt:lpstr>COM Faculty Council Functions </vt:lpstr>
      <vt:lpstr>PowerPoint Presentation</vt:lpstr>
      <vt:lpstr>PowerPoint Presentation</vt:lpstr>
      <vt:lpstr>FC Representative Committee</vt:lpstr>
      <vt:lpstr>PowerPoint Presentation</vt:lpstr>
      <vt:lpstr>PowerPoint Presentation</vt:lpstr>
      <vt:lpstr>PowerPoint Presentation</vt:lpstr>
      <vt:lpstr>PowerPoint Presentation</vt:lpstr>
      <vt:lpstr>UCF Faculty Senate</vt:lpstr>
      <vt:lpstr>ROLE OF UCF-COM SENATORS</vt:lpstr>
      <vt:lpstr>UCF Faculty Senate</vt:lpstr>
      <vt:lpstr>College Of Medicine Senators</vt:lpstr>
      <vt:lpstr>Previous Year’s Accomplishments</vt:lpstr>
      <vt:lpstr>Upcoming FC Objectives for 2017-18</vt:lpstr>
      <vt:lpstr>Dr. Deborah German Dean of the UCF College of Medicine</vt:lpstr>
      <vt:lpstr>THANK YOU!</vt:lpstr>
      <vt:lpstr>Open Question Time</vt:lpstr>
      <vt:lpstr>PowerPoint Presentation</vt:lpstr>
    </vt:vector>
  </TitlesOfParts>
  <Company>University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balkwill</dc:creator>
  <cp:lastModifiedBy>Suzanne Stalvey</cp:lastModifiedBy>
  <cp:revision>271</cp:revision>
  <cp:lastPrinted>2016-09-29T13:08:07Z</cp:lastPrinted>
  <dcterms:created xsi:type="dcterms:W3CDTF">2013-10-08T15:17:05Z</dcterms:created>
  <dcterms:modified xsi:type="dcterms:W3CDTF">2017-10-19T17:47:45Z</dcterms:modified>
</cp:coreProperties>
</file>