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770" r:id="rId2"/>
  </p:sldMasterIdLst>
  <p:notesMasterIdLst>
    <p:notesMasterId r:id="rId34"/>
  </p:notesMasterIdLst>
  <p:handoutMasterIdLst>
    <p:handoutMasterId r:id="rId35"/>
  </p:handoutMasterIdLst>
  <p:sldIdLst>
    <p:sldId id="257" r:id="rId3"/>
    <p:sldId id="300" r:id="rId4"/>
    <p:sldId id="293" r:id="rId5"/>
    <p:sldId id="313" r:id="rId6"/>
    <p:sldId id="314" r:id="rId7"/>
    <p:sldId id="315" r:id="rId8"/>
    <p:sldId id="279" r:id="rId9"/>
    <p:sldId id="258" r:id="rId10"/>
    <p:sldId id="305" r:id="rId11"/>
    <p:sldId id="259" r:id="rId12"/>
    <p:sldId id="263" r:id="rId13"/>
    <p:sldId id="303" r:id="rId14"/>
    <p:sldId id="323" r:id="rId15"/>
    <p:sldId id="324" r:id="rId16"/>
    <p:sldId id="325" r:id="rId17"/>
    <p:sldId id="326" r:id="rId18"/>
    <p:sldId id="327" r:id="rId19"/>
    <p:sldId id="328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02" r:id="rId28"/>
    <p:sldId id="331" r:id="rId29"/>
    <p:sldId id="332" r:id="rId30"/>
    <p:sldId id="304" r:id="rId31"/>
    <p:sldId id="307" r:id="rId32"/>
    <p:sldId id="309" r:id="rId33"/>
  </p:sldIdLst>
  <p:sldSz cx="9144000" cy="6858000" type="screen4x3"/>
  <p:notesSz cx="9312275" cy="7026275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 User" initials="L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9C8"/>
    <a:srgbClr val="FFDB69"/>
    <a:srgbClr val="FFD44B"/>
    <a:srgbClr val="B0DEF2"/>
    <a:srgbClr val="F1E001"/>
    <a:srgbClr val="F6BB00"/>
    <a:srgbClr val="000000"/>
    <a:srgbClr val="000104"/>
    <a:srgbClr val="002774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261" autoAdjust="0"/>
  </p:normalViewPr>
  <p:slideViewPr>
    <p:cSldViewPr snapToGrid="0">
      <p:cViewPr>
        <p:scale>
          <a:sx n="121" d="100"/>
          <a:sy n="121" d="100"/>
        </p:scale>
        <p:origin x="-7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802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C3DAB6C8-4C0B-4C35-9CBE-EF48D71B784F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802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0EA312E6-EC30-4CE2-980D-BA8E095A5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8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4802" y="0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fld id="{5FA34025-A278-4BDF-A110-B91622AB5333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5463"/>
            <a:ext cx="351155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229" y="3337481"/>
            <a:ext cx="7449820" cy="3161824"/>
          </a:xfrm>
          <a:prstGeom prst="rect">
            <a:avLst/>
          </a:prstGeom>
        </p:spPr>
        <p:txBody>
          <a:bodyPr vert="horz" lIns="93342" tIns="46671" rIns="93342" bIns="466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4802" y="6673743"/>
            <a:ext cx="4035319" cy="351314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fld id="{00A65943-00E4-4217-80B4-EC0A0DA380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individuals started after Aug 15,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individuals started after Aug 15,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individuals started after Aug 15,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individuals started after Aug 15,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65943-00E4-4217-80B4-EC0A0DA380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0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0B442-8195-43C8-9393-D88C9C1C2A0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4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19" descr="cfmo2b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71462"/>
            <a:ext cx="1295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acha\Desktop\UCF-COM Logos\SFO_horizontal\UCF COM window et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206937"/>
            <a:ext cx="1187450" cy="783663"/>
          </a:xfrm>
          <a:prstGeom prst="rect">
            <a:avLst/>
          </a:prstGeom>
          <a:noFill/>
        </p:spPr>
      </p:pic>
      <p:pic>
        <p:nvPicPr>
          <p:cNvPr id="12" name="Picture 6" descr="C:\Documents and Settings\acha\Desktop\FCC-logo\COM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2095"/>
            <a:ext cx="9144000" cy="319110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066800"/>
            <a:ext cx="9144000" cy="5486400"/>
          </a:xfrm>
          <a:prstGeom prst="rect">
            <a:avLst/>
          </a:prstGeom>
          <a:solidFill>
            <a:srgbClr val="FFE78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600200" y="2514600"/>
            <a:ext cx="60198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here to enter title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381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86000" y="2286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dirty="0" smtClean="0">
                <a:solidFill>
                  <a:schemeClr val="tx1"/>
                </a:solidFill>
                <a:latin typeface="Calisto MT" pitchFamily="18" charset="0"/>
              </a:rPr>
              <a:t>College </a:t>
            </a:r>
            <a:r>
              <a:rPr lang="en-US" sz="3600" i="1" dirty="0">
                <a:solidFill>
                  <a:schemeClr val="tx1"/>
                </a:solidFill>
                <a:latin typeface="Calisto MT" pitchFamily="18" charset="0"/>
              </a:rPr>
              <a:t>of</a:t>
            </a:r>
            <a:r>
              <a:rPr lang="en-US" sz="3600" dirty="0">
                <a:solidFill>
                  <a:schemeClr val="tx1"/>
                </a:solidFill>
                <a:latin typeface="Calisto MT" pitchFamily="18" charset="0"/>
              </a:rPr>
              <a:t>  Medicine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667000" y="6550223"/>
            <a:ext cx="381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i="0" dirty="0" smtClean="0">
                <a:solidFill>
                  <a:schemeClr val="bg1"/>
                </a:solidFill>
                <a:latin typeface="Verdana" pitchFamily="34" charset="0"/>
                <a:ea typeface="Kozuka Mincho Pro H" pitchFamily="18" charset="-128"/>
              </a:rPr>
              <a:t>Health Sciences Campus at Lake Nona</a:t>
            </a:r>
            <a:endParaRPr lang="en-US" sz="1400" i="0" dirty="0">
              <a:solidFill>
                <a:schemeClr val="bg1"/>
              </a:solidFill>
              <a:latin typeface="Verdana" pitchFamily="34" charset="0"/>
              <a:ea typeface="Kozuka Mincho Pro H" pitchFamily="18" charset="-128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14800"/>
            <a:ext cx="70866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Click to edit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B125-F345-4278-BB2A-169018AC286A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EEC6-7CB4-41FC-96EC-97B206CE51B8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FCCB-5C77-4DCE-B547-F51B5AE46425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0BB6-8F0E-4FF5-9B9B-2924330F675A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9626-DA97-48A3-A320-8E36468CF95A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78DA6-DB47-427D-8274-AC38370FC988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DC2C-7822-442B-9275-50C63809C7BE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D3E2-F46B-4B36-AA9C-287C66996687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FD6B-F918-4A2E-991B-9BC3EB462E6C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6CE4-3739-465B-B58F-FF3C17154DDB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7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5230-A14B-4C31-AE79-04B90320DA2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1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9893-BE60-425C-A8B0-B4D7DA8ED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371600"/>
            <a:ext cx="8686800" cy="434340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28600"/>
            <a:ext cx="8686800" cy="685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 baseline="0"/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5230-A14B-4C31-AE79-04B90320DA2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9893-BE60-425C-A8B0-B4D7DA8ED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5000">
                <a:effectLst>
                  <a:outerShdw blurRad="38100" dist="38100" dir="2700000" algn="tl">
                    <a:srgbClr val="333333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E705-48CA-4B0D-BFB8-09730CEF4DE0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2DD1E-AE19-485E-B4AF-741859A614CC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FA73-BF67-4D35-8D87-69424C9F206E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9C5E-EABC-4B61-800F-5BA4FC1B1D81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DC18-6A6B-471A-AF42-7A8B4B21EB0E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3380E-A275-4F19-AB46-11652EDB43B8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DFD1-40D1-48C5-99A5-D5C76CEBCB49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5E57-3137-4C7E-B738-5E44108D617D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AF04-A2EE-4F18-9316-B596F9ED61DD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39A3-AF1C-4C4F-8CC5-24EA3C8A563C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7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3EA3-9322-4F34-AE2A-44A1D6B1B3AC}" type="datetime1">
              <a:rPr lang="en-US" smtClean="0">
                <a:solidFill>
                  <a:srgbClr val="F8F8F8"/>
                </a:solidFill>
              </a:rPr>
              <a:pPr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AB879-027F-4609-89EE-41C5B4FE6BE2}" type="slidenum">
              <a:rPr lang="en-US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5943600"/>
            <a:ext cx="2438400" cy="8509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FFE781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cfmo2bg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6138862"/>
            <a:ext cx="12954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acha\Desktop\UCF-COM Logos\SFO_horizontal\UCF COM window etch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6019800"/>
            <a:ext cx="1187450" cy="783663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5230-A14B-4C31-AE79-04B90320DA27}" type="datetimeFigureOut">
              <a:rPr lang="en-US" smtClean="0"/>
              <a:pPr/>
              <a:t>9/29/2016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9893-BE60-425C-A8B0-B4D7DA8ED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B467C-14A3-45BC-8CDA-487735522A55}" type="datetime1">
              <a:rPr lang="en-US" smtClean="0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9/29/2016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1D76B-32B9-4404-99F2-73C07AEBBBBC}" type="slidenum">
              <a:rPr lang="en-US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8F8F8"/>
              </a:solidFill>
            </a:endParaRPr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02020"/>
              </a:clrFrom>
              <a:clrTo>
                <a:srgbClr val="2020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884238" cy="812800"/>
          </a:xfrm>
          <a:prstGeom prst="rect">
            <a:avLst/>
          </a:prstGeom>
          <a:noFill/>
          <a:ln>
            <a:noFill/>
          </a:ln>
          <a:effectLst>
            <a:outerShdw dist="80322" dir="42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529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 b="1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 b="1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f.edu/comfacultycouncil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ultysenate.ucf.edu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excellence.ucf.edu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ucf.edu/comfacultycounci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-cfv@ucf.edu" TargetMode="External"/><Relationship Id="rId2" Type="http://schemas.openxmlformats.org/officeDocument/2006/relationships/hyperlink" Target="mailto:Judith.Simms-Cendan@ucf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teven.Ebert@ucf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200"/>
            <a:ext cx="9144000" cy="11686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Annual Faculty Council Meeting</a:t>
            </a:r>
            <a:endParaRPr lang="en-US" sz="5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320800" y="2738910"/>
            <a:ext cx="6400800" cy="8001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September 26, 2016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8189"/>
            <a:ext cx="9144000" cy="109662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Other Faculty Council Committees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22" y="1397943"/>
            <a:ext cx="7952524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Faculty Council Representative Committee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Nominations Committee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Committee on Committees:  Vice-president chairs this committee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Faculty Advocate Committee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Bylaws Committee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 hoc committees as needed, including the LCME self-study committees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https://med.ucf.edu/comfacultycouncil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315"/>
            <a:ext cx="8229600" cy="97478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FC Representative Committee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332"/>
            <a:ext cx="9144000" cy="488673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Faculty Council officers plus elected members from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Biomedical Sciences Main Campus	(Herve Roy)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Biomedical Sciences Lake Nona 	(Jackie Zhao)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Medical Education			(David Harris)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Clinical Sciences @ UCF Health	(Shazia Beg)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Clinical Sciences </a:t>
            </a:r>
            <a:r>
              <a:rPr lang="en-US" sz="20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@ UCF Health	(Jane Gibson)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(will be rotating off given her new chair role, Nominations committee will be providing names, and an interim election will be held in Clinical Sciences)</a:t>
            </a:r>
          </a:p>
          <a:p>
            <a:endParaRPr lang="en-US" sz="2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Members meet monthly with the Faculty Council leadership to discuss Faculty Council issues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College Of Medicine Senators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Bill Self, VP Faculty Senate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Steve Lambert, Medical Education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Steve </a:t>
            </a:r>
            <a:r>
              <a:rPr lang="en-US" sz="3200" dirty="0">
                <a:solidFill>
                  <a:schemeClr val="tx1"/>
                </a:solidFill>
              </a:rPr>
              <a:t>King, Burnett Representative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Laurel </a:t>
            </a:r>
            <a:r>
              <a:rPr lang="en-US" sz="3200" dirty="0">
                <a:solidFill>
                  <a:schemeClr val="tx1"/>
                </a:solidFill>
              </a:rPr>
              <a:t>Gorman, Clinical Sciences/IM/Med Ed Representative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Kimi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Sugaya</a:t>
            </a:r>
            <a:r>
              <a:rPr lang="en-US" sz="3200" dirty="0">
                <a:solidFill>
                  <a:schemeClr val="tx1"/>
                </a:solidFill>
              </a:rPr>
              <a:t>, Member-at-Large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THE ROLE OF THE SENATE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92200"/>
            <a:ext cx="8229600" cy="4373563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Serves as the primary channel of communication between faculty members and the central administration.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Advisory body to the president and provost.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Participation in the governance of the University of Central Florida.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Collaborate and make recommendations to administration concerning the welfare of the university, focusing on the academic mission.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Initiate policies or make recommendations either directly or through its committees.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Senators serve on various committees; these committees carry out important Senate and university business.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SENATE OPERATIONAL COMMITTEES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3735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Steering Committee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 on Committees - Subcommittee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Nominating Committee - Subcommittee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and Administrative Procedures Committee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Personnel Committee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Senate Parking Advisory Committee (new role safety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2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675361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Senate Curricular Committees and Councils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5267"/>
            <a:ext cx="8229600" cy="4373563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 college and university curricular and academic policies and procedures in cooperation with the Office of Undergraduate Studies and the College of Graduate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Undergraduate Council – divided into: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Undergraduate Policy and Curriculum Committee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Undergraduate Course Review Committee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Graduate Council – divided into: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Graduate Policy Committee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Graduate Appeals Committee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Graduate Curriculum Committee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Graduate Program Review and Awards Committee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1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Joint Committees and Councils</a:t>
            </a:r>
            <a:endParaRPr lang="en-US" b="1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23333" y="1244600"/>
            <a:ext cx="4114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Academic Calendar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Admissions and Standards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Commencements, Convocations, and Recognition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Faculty Center for Teaching and Learning </a:t>
            </a:r>
            <a:r>
              <a:rPr lang="en-US" sz="1800" dirty="0" smtClean="0">
                <a:solidFill>
                  <a:srgbClr val="000000"/>
                </a:solidFill>
              </a:rPr>
              <a:t>Advisory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Information Technology Resource Advisory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Library Advisory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</a:rPr>
              <a:t>Research Council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4250" y="1237129"/>
            <a:ext cx="4061084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Strategic Planning </a:t>
            </a:r>
            <a:r>
              <a:rPr lang="en-US" dirty="0" smtClean="0">
                <a:solidFill>
                  <a:srgbClr val="000000"/>
                </a:solidFill>
              </a:rPr>
              <a:t>Council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Undergraduate </a:t>
            </a:r>
            <a:r>
              <a:rPr lang="en-US" dirty="0">
                <a:solidFill>
                  <a:srgbClr val="000000"/>
                </a:solidFill>
              </a:rPr>
              <a:t>Common Program </a:t>
            </a:r>
            <a:r>
              <a:rPr lang="en-US" dirty="0" smtClean="0">
                <a:solidFill>
                  <a:srgbClr val="000000"/>
                </a:solidFill>
              </a:rPr>
              <a:t>Oversight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>
                <a:solidFill>
                  <a:srgbClr val="000000"/>
                </a:solidFill>
              </a:rPr>
              <a:t>Athletics </a:t>
            </a:r>
            <a:r>
              <a:rPr lang="en-US" dirty="0" smtClean="0">
                <a:solidFill>
                  <a:srgbClr val="000000"/>
                </a:solidFill>
              </a:rPr>
              <a:t>Advisory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>
                <a:solidFill>
                  <a:srgbClr val="000000"/>
                </a:solidFill>
              </a:rPr>
              <a:t>Bookstore </a:t>
            </a:r>
            <a:r>
              <a:rPr lang="en-US" dirty="0" smtClean="0">
                <a:solidFill>
                  <a:srgbClr val="000000"/>
                </a:solidFill>
              </a:rPr>
              <a:t>Advisory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University Honors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>
                <a:solidFill>
                  <a:srgbClr val="000000"/>
                </a:solidFill>
              </a:rPr>
              <a:t>Master </a:t>
            </a:r>
            <a:r>
              <a:rPr lang="en-US" dirty="0" smtClean="0">
                <a:solidFill>
                  <a:srgbClr val="000000"/>
                </a:solidFill>
              </a:rPr>
              <a:t>Planning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>
                <a:solidFill>
                  <a:srgbClr val="000000"/>
                </a:solidFill>
              </a:rPr>
              <a:t>Parking and Transportation </a:t>
            </a:r>
            <a:r>
              <a:rPr lang="en-US" dirty="0" smtClean="0">
                <a:solidFill>
                  <a:srgbClr val="000000"/>
                </a:solidFill>
              </a:rPr>
              <a:t>Advisory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>
                <a:solidFill>
                  <a:srgbClr val="000000"/>
                </a:solidFill>
              </a:rPr>
              <a:t>Promotion and </a:t>
            </a:r>
            <a:r>
              <a:rPr lang="en-US" dirty="0" smtClean="0">
                <a:solidFill>
                  <a:srgbClr val="000000"/>
                </a:solidFill>
              </a:rPr>
              <a:t>Tenure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University </a:t>
            </a:r>
            <a:r>
              <a:rPr lang="en-US" dirty="0">
                <a:solidFill>
                  <a:srgbClr val="000000"/>
                </a:solidFill>
              </a:rPr>
              <a:t>Travel Awards</a:t>
            </a:r>
          </a:p>
        </p:txBody>
      </p:sp>
    </p:spTree>
    <p:extLst>
      <p:ext uri="{BB962C8B-B14F-4D97-AF65-F5344CB8AC3E}">
        <p14:creationId xmlns:p14="http://schemas.microsoft.com/office/powerpoint/2010/main" val="261314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Resolution Process</a:t>
            </a:r>
            <a:endParaRPr lang="en-US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7941" y="1533525"/>
            <a:ext cx="8656501" cy="3777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Timeframe and deadlines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submit resolutions: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(Senate year ends in March)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Committee 	Steering		Resolution must be submitted 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week prior to the meeting.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Steering 		Senate		Resolution must be submitted one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week prior to meeting.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Senate 		Provost		Upon approval the resolution is posted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on the Faculty Senate website.</a:t>
            </a: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If deadline missed, resolution could take an extra month to get through the process.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58252" y="2540097"/>
            <a:ext cx="54575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11242" y="3364259"/>
            <a:ext cx="545754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69261" y="4130485"/>
            <a:ext cx="545754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78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hlinkClick r:id="rId2"/>
              </a:rPr>
              <a:t>www.FacultySenate.ucf.edu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9298" y="1448208"/>
            <a:ext cx="6595618" cy="4373563"/>
          </a:xfrm>
        </p:spPr>
        <p:txBody>
          <a:bodyPr numCol="1"/>
          <a:lstStyle/>
          <a:p>
            <a:pPr marL="0" indent="0">
              <a:buNone/>
            </a:pPr>
            <a:r>
              <a:rPr lang="en-US" dirty="0" smtClean="0"/>
              <a:t>Members			Attendance</a:t>
            </a:r>
          </a:p>
          <a:p>
            <a:pPr marL="0" indent="0">
              <a:buNone/>
            </a:pPr>
            <a:r>
              <a:rPr lang="en-US" dirty="0" smtClean="0"/>
              <a:t>Committees		Constitution</a:t>
            </a:r>
          </a:p>
          <a:p>
            <a:pPr marL="0" indent="0">
              <a:buNone/>
            </a:pPr>
            <a:r>
              <a:rPr lang="en-US" dirty="0" smtClean="0"/>
              <a:t>Meetings			Resolutions</a:t>
            </a:r>
          </a:p>
          <a:p>
            <a:pPr marL="0" indent="0">
              <a:buNone/>
            </a:pPr>
            <a:r>
              <a:rPr lang="en-US" dirty="0" smtClean="0"/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3572912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2999"/>
            <a:ext cx="9143999" cy="5715001"/>
          </a:xfrm>
          <a:solidFill>
            <a:srgbClr val="EEE9C8"/>
          </a:solidFill>
        </p:spPr>
        <p:txBody>
          <a:bodyPr/>
          <a:lstStyle/>
          <a:p>
            <a:r>
              <a:rPr lang="en-US" sz="2000" dirty="0"/>
              <a:t>How we help faculty:</a:t>
            </a:r>
          </a:p>
          <a:p>
            <a:pPr lvl="1"/>
            <a:r>
              <a:rPr lang="en-US" sz="2000" dirty="0" smtClean="0"/>
              <a:t>Support </a:t>
            </a:r>
            <a:r>
              <a:rPr lang="en-US" sz="2000" dirty="0"/>
              <a:t>teachers (teaching, pedagogy, assessment, classroom observation, instructional design, clinical teaching)</a:t>
            </a:r>
          </a:p>
          <a:p>
            <a:pPr lvl="1"/>
            <a:r>
              <a:rPr lang="en-US" sz="2000" dirty="0" smtClean="0"/>
              <a:t>Medical </a:t>
            </a:r>
            <a:r>
              <a:rPr lang="en-US" sz="2000" dirty="0"/>
              <a:t>education research support (academic writing</a:t>
            </a:r>
            <a:r>
              <a:rPr lang="en-US" sz="2000" dirty="0" smtClean="0"/>
              <a:t>, </a:t>
            </a:r>
            <a:r>
              <a:rPr lang="en-US" sz="2000" dirty="0" err="1"/>
              <a:t>M</a:t>
            </a:r>
            <a:r>
              <a:rPr lang="en-US" sz="2000" dirty="0" err="1" smtClean="0"/>
              <a:t>ededportal</a:t>
            </a:r>
            <a:r>
              <a:rPr lang="en-US" sz="2000" dirty="0" smtClean="0"/>
              <a:t> submissions</a:t>
            </a:r>
            <a:r>
              <a:rPr lang="en-US" sz="2000" dirty="0"/>
              <a:t>, methodology, study design)</a:t>
            </a:r>
          </a:p>
          <a:p>
            <a:pPr lvl="1"/>
            <a:r>
              <a:rPr lang="en-US" sz="2000" dirty="0" smtClean="0"/>
              <a:t>General </a:t>
            </a:r>
            <a:r>
              <a:rPr lang="en-US" sz="2000" dirty="0"/>
              <a:t>research support (IRB, research question development, collaborate with COM Research Office)</a:t>
            </a:r>
          </a:p>
          <a:p>
            <a:pPr lvl="1"/>
            <a:r>
              <a:rPr lang="en-US" sz="2000" dirty="0" smtClean="0"/>
              <a:t>Faculty </a:t>
            </a:r>
            <a:r>
              <a:rPr lang="en-US" sz="2000" dirty="0"/>
              <a:t>awards and recognition (COM awards, TIP, RIA, Excellence awards, external awards)</a:t>
            </a:r>
          </a:p>
          <a:p>
            <a:pPr lvl="1"/>
            <a:r>
              <a:rPr lang="en-US" sz="2000" dirty="0" smtClean="0"/>
              <a:t>Professional </a:t>
            </a:r>
            <a:r>
              <a:rPr lang="en-US" sz="2000" dirty="0"/>
              <a:t>development programs and assistance (P&amp;T, mentoring, CV/dossier review, Assistant Professor Excellence Program)</a:t>
            </a:r>
          </a:p>
          <a:p>
            <a:pPr lvl="1"/>
            <a:r>
              <a:rPr lang="en-US" sz="2000" dirty="0" smtClean="0"/>
              <a:t>Faculty </a:t>
            </a:r>
            <a:r>
              <a:rPr lang="en-US" sz="2000" dirty="0"/>
              <a:t>Interest Groups</a:t>
            </a:r>
          </a:p>
          <a:p>
            <a:pPr lvl="1"/>
            <a:r>
              <a:rPr lang="en-US" sz="2000" dirty="0" smtClean="0"/>
              <a:t>New </a:t>
            </a:r>
            <a:r>
              <a:rPr lang="en-US" sz="2000" dirty="0"/>
              <a:t>faculty onboarding</a:t>
            </a:r>
          </a:p>
          <a:p>
            <a:pPr lvl="1"/>
            <a:r>
              <a:rPr lang="en-US" sz="2000" dirty="0" smtClean="0"/>
              <a:t>Faculty </a:t>
            </a:r>
            <a:r>
              <a:rPr lang="en-US" sz="2000" dirty="0"/>
              <a:t>affairs – collaborate with faculty excellence on policies/procedures, sabbatical, faculty handbook.  Serve as liaison to COM Faculty Council, UCF Faculty Senate and UCF Faculty Excellence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59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09" y="394505"/>
            <a:ext cx="8324491" cy="69242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Meeting Agenda</a:t>
            </a:r>
            <a:endParaRPr lang="en-US" sz="4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1" y="1547034"/>
            <a:ext cx="8617788" cy="486239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Introduction by Faculty Council Leadership</a:t>
            </a:r>
          </a:p>
          <a:p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Faculty Council Committees, Representatives &amp; COM Senators</a:t>
            </a:r>
          </a:p>
          <a:p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Previous Year Accomplishments</a:t>
            </a:r>
          </a:p>
          <a:p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Dean German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Plans for the current year</a:t>
            </a:r>
          </a:p>
          <a:p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Open Q &amp; A with Faculty Council Leadership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539895"/>
          </a:xfrm>
        </p:spPr>
        <p:txBody>
          <a:bodyPr/>
          <a:lstStyle/>
          <a:p>
            <a:r>
              <a:rPr lang="en-US" b="1" dirty="0" smtClean="0"/>
              <a:t>Faculty Excellence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905933"/>
            <a:ext cx="8229600" cy="4373563"/>
          </a:xfrm>
        </p:spPr>
        <p:txBody>
          <a:bodyPr/>
          <a:lstStyle/>
          <a:p>
            <a:r>
              <a:rPr lang="en-US" sz="1800" dirty="0" smtClean="0"/>
              <a:t>Led </a:t>
            </a:r>
            <a:r>
              <a:rPr lang="en-US" sz="1800" dirty="0"/>
              <a:t>by Cynthia Young, Vice Provost for Faculty Excellence &amp; International Affairs and Global </a:t>
            </a:r>
            <a:r>
              <a:rPr lang="en-US" sz="1800" dirty="0" smtClean="0"/>
              <a:t>Strategies, located in </a:t>
            </a:r>
            <a:r>
              <a:rPr lang="en-US" sz="1800" dirty="0" err="1" smtClean="0"/>
              <a:t>Milican</a:t>
            </a:r>
            <a:r>
              <a:rPr lang="en-US" sz="1800" dirty="0"/>
              <a:t> Hall 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facultyexcellence.ucf.edu</a:t>
            </a:r>
            <a:r>
              <a:rPr lang="en-US" sz="1800" dirty="0"/>
              <a:t> </a:t>
            </a:r>
          </a:p>
          <a:p>
            <a:r>
              <a:rPr lang="en-US" sz="1800" dirty="0" smtClean="0"/>
              <a:t>What </a:t>
            </a:r>
            <a:r>
              <a:rPr lang="en-US" sz="1800" dirty="0"/>
              <a:t>faculty should know about them: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nvolved </a:t>
            </a:r>
            <a:r>
              <a:rPr lang="en-US" sz="1800" dirty="0"/>
              <a:t>in recruiting faculty and providing resources to recruit top </a:t>
            </a:r>
            <a:r>
              <a:rPr lang="en-US" sz="1800" dirty="0" smtClean="0"/>
              <a:t>talent (e.g. cluster initiative)</a:t>
            </a:r>
            <a:endParaRPr lang="en-US" sz="1800" dirty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et </a:t>
            </a:r>
            <a:r>
              <a:rPr lang="en-US" sz="1800" dirty="0"/>
              <a:t>policies and gather resources to support career-life balance</a:t>
            </a:r>
          </a:p>
          <a:p>
            <a:pPr lvl="1"/>
            <a:r>
              <a:rPr lang="en-US" sz="1800" dirty="0" smtClean="0"/>
              <a:t>Oversee </a:t>
            </a:r>
            <a:r>
              <a:rPr lang="en-US" sz="1800" dirty="0"/>
              <a:t>university mentoring and development (Assistant Professor Excellence Program (in conjunction with colleges), Faculty Excellence Fellows, Instructor/Lecturer Excellence Program, Women Mentoring Community)</a:t>
            </a:r>
          </a:p>
          <a:p>
            <a:pPr lvl="1"/>
            <a:r>
              <a:rPr lang="en-US" sz="1800" b="1" dirty="0" smtClean="0"/>
              <a:t>Promotion </a:t>
            </a:r>
            <a:r>
              <a:rPr lang="en-US" sz="1800" b="1" dirty="0"/>
              <a:t>and Tenure – manage process and work with colleges to set criteria</a:t>
            </a:r>
          </a:p>
          <a:p>
            <a:pPr lvl="1"/>
            <a:r>
              <a:rPr lang="en-US" sz="1800" b="1" dirty="0" smtClean="0"/>
              <a:t>Works </a:t>
            </a:r>
            <a:r>
              <a:rPr lang="en-US" sz="1800" b="1" dirty="0"/>
              <a:t>with colleges on setting policies and procedures like the annual evaluation process</a:t>
            </a:r>
          </a:p>
          <a:p>
            <a:pPr lvl="1"/>
            <a:r>
              <a:rPr lang="en-US" sz="1800" b="1" dirty="0" smtClean="0"/>
              <a:t>Faculty </a:t>
            </a:r>
            <a:r>
              <a:rPr lang="en-US" sz="1800" b="1" dirty="0"/>
              <a:t>Awards – provide funding to colleges for TIP, RIA, </a:t>
            </a:r>
            <a:r>
              <a:rPr lang="en-US" sz="1800" b="1" dirty="0" err="1"/>
              <a:t>SoTL</a:t>
            </a:r>
            <a:r>
              <a:rPr lang="en-US" sz="1800" b="1" dirty="0"/>
              <a:t> and Excellence awards.  Manages Reach for the Stars Award and the Pegasus Professor </a:t>
            </a:r>
            <a:r>
              <a:rPr lang="en-US" sz="1800" b="1" dirty="0" smtClean="0"/>
              <a:t>Award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50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Previous Year’s Accomplishments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1042"/>
            <a:ext cx="8153400" cy="4920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 1:  “Serve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UCF COM Faculty interests and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goals”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FC Leadership presence (eyes, ears, and voice) at the Dean’s Enterprise and Executive Faculty meetings each month as well as a monthly individual meeting between the Dean and FC Leadership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Discussed and reviewed issues relevant to COM faculty at monthly meetings with the FC Representative group, including COM faculty senators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Worked with the administration on issues of faculty concern such as a new regulation (UCF 10.010), “Discipline and Termination for Cause of Faculty and A&amp;P Staff Members of the College of Medicine”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1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Previous Year’s Accomplishments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82" y="968555"/>
            <a:ext cx="8572918" cy="534757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 2:  “Promote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transparency of process with respect to faculty issues (e.g., publish all committee memberships and policies for members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)” 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3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COM committees published – see website for directory and information – useful resource!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https://med.ucf.edu/comfacultycouncil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Facilitated open faculty reviews of new policies and regulations (e.g., Chair Review Policy and COM Faculty Grievance Policy – see next slide)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Worked with COM administration to affect repeal of a recent Termination and Discipline regulation (UCF -10.010) that was not supported by the faculty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3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4" y="143933"/>
            <a:ext cx="5122332" cy="576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8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553" y="215070"/>
            <a:ext cx="8844897" cy="77980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Previous Year’s Accomplishments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981138"/>
            <a:ext cx="8229600" cy="4920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 3:  “Support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Facilitate, and Develop Faculty Mentoring Initiatives for UCF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COM”</a:t>
            </a: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Noteworthy:  Significant new leadership changes have occurred within the past couple of years in the Provost’s Office, BSBS, and all COM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Departments…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Faculty Council Reviewed Current Mentoring Practices at UCF and found a diversity of 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nascent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initiatives at the University and Department levels relevant to COM – see next slide for list of examples</a:t>
            </a:r>
          </a:p>
          <a:p>
            <a:pPr marL="0" indent="0"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553" y="215070"/>
            <a:ext cx="8844897" cy="77980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Previous Year’s Accomplishments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981137"/>
            <a:ext cx="8382000" cy="51233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Goal 3:  “Support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Facilitate, and Develop Faculty Mentoring Initiatives for UCF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COM”</a:t>
            </a:r>
          </a:p>
          <a:p>
            <a:pPr marL="0" indent="0"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Assistant Professor Development Program – UCF Faculty Excellence (Senior faculty “coach” assigned to each Junior faculty)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Internal Medicine has formal faculty mentoring program where most of the mentors are external to COM – focus on career goals and strategies for how to achieve them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Grant mentoring program (BSBS) – assists faculty with critical review and consultation on writing effective proposals (led by Dr. Davidson)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COM Faculty Development and Associate Dean of Research Offices are helping to support some of these initiatives, as is Faculty Council!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08" y="2136172"/>
            <a:ext cx="7193863" cy="36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551" y="431449"/>
            <a:ext cx="8844897" cy="77980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Dr. Deborah German</a:t>
            </a:r>
            <a:b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Dean of the UCF College of Medicine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410200"/>
            <a:ext cx="84582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8F8F8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69631"/>
              </p:ext>
            </p:extLst>
          </p:nvPr>
        </p:nvGraphicFramePr>
        <p:xfrm>
          <a:off x="1981200" y="6105963"/>
          <a:ext cx="5105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  <a:gridCol w="762000"/>
                <a:gridCol w="1828800"/>
              </a:tblGrid>
              <a:tr h="30480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Integrated hospital</a:t>
                      </a:r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Proximity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</a:rPr>
                        <a:t> to hospital ˂ 1 mile</a:t>
                      </a:r>
                      <a:endParaRPr lang="en-US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chemeClr val="tx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Affiliated hospital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Proximity to hospital &gt; 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</a:rPr>
                        <a:t>1 mile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86700" cy="44057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USNWR Research Ranking and Hospital Governance and Proximity</a:t>
            </a:r>
            <a:endParaRPr lang="en-US" sz="36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435077"/>
              </p:ext>
            </p:extLst>
          </p:nvPr>
        </p:nvGraphicFramePr>
        <p:xfrm>
          <a:off x="1181100" y="1451902"/>
          <a:ext cx="6705599" cy="447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12134912" imgH="6077085" progId="Excel.Sheet.12">
                  <p:embed/>
                </p:oleObj>
              </mc:Choice>
              <mc:Fallback>
                <p:oleObj name="Worksheet" r:id="rId3" imgW="12134912" imgH="60770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1100" y="1451902"/>
                        <a:ext cx="6705599" cy="4477416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6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UCF Academic Health Board </a:t>
            </a:r>
            <a:r>
              <a:rPr lang="en-US" sz="3600" dirty="0" smtClean="0"/>
              <a:t>Comparison of HCA and FH on Priority Considerations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437640"/>
          <a:ext cx="88392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971800"/>
                <a:gridCol w="3200400"/>
              </a:tblGrid>
              <a:tr h="3610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TOPIC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HCA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FH</a:t>
                      </a:r>
                      <a:endParaRPr lang="en-US" sz="18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Mission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Leadership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Governance/Board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Ownership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Financial (30-year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Payment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Philanthropy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Local and State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Current Residencies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Proposed Residencies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Long-term 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095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 smtClean="0"/>
                        <a:t>Market Competition</a:t>
                      </a:r>
                      <a:r>
                        <a:rPr lang="en-US" sz="1600" b="1" baseline="0" dirty="0" smtClean="0"/>
                        <a:t>/ </a:t>
                      </a:r>
                      <a:r>
                        <a:rPr lang="en-US" sz="1600" b="1" dirty="0" smtClean="0"/>
                        <a:t>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801923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secular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2144841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 constraints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476" y="2490578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6476" y="2829313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20% equity interest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6476" y="3163458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$972,761,684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6476" y="3477190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expertise in value-based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822358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UCF led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6476" y="4160129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$900,000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3755" y="4482803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125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6476" y="4829692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580+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7361" y="5143248"/>
            <a:ext cx="3106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emphasis on academic partnerships; </a:t>
            </a:r>
            <a:r>
              <a:rPr lang="en-US" sz="1600" dirty="0">
                <a:solidFill>
                  <a:schemeClr val="bg1"/>
                </a:solidFill>
              </a:rPr>
              <a:t>national </a:t>
            </a:r>
            <a:r>
              <a:rPr lang="en-US" sz="1600" dirty="0" smtClean="0">
                <a:solidFill>
                  <a:schemeClr val="bg1"/>
                </a:solidFill>
              </a:rPr>
              <a:t>database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6817" y="5711360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likely clinical hub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073043"/>
            <a:ext cx="2964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provides another alternative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9635" y="1801923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religious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9635" y="2144841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CEO must be Adventist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6711" y="2490578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33%, will consider 50%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06711" y="2829313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06711" y="3163458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$770,183,456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06711" y="3477190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largely volume-based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9635" y="3822358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FH led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06711" y="4160129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3990" y="4482803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06711" y="4829692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179+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2096" y="5133291"/>
            <a:ext cx="346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emphasis on industry partnerships; regional portal proposed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17052" y="5711360"/>
            <a:ext cx="255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likely satellite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99635" y="6041981"/>
            <a:ext cx="296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expands dominant health system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44" y="247417"/>
            <a:ext cx="8498336" cy="79262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Upcoming FC Objectives for 2016-2017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00"/>
            <a:ext cx="9143999" cy="5588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Serve UCF COM Faculty interests and goals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Provide an active forum for faculty concerns and share these with the administration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Start a newsletter with updates from the BOT, administration and faculty senate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Improve the website to provide a newsfeed of important information for faculty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Promote transparency of process with respect to faculty issues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Increase integration of the non-core volunteer faculty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156"/>
            <a:ext cx="8229600" cy="815377"/>
          </a:xfrm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Welcome Faculty Members!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332" y="1151466"/>
            <a:ext cx="8238067" cy="538609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/>
              <a:t>Clinical </a:t>
            </a:r>
            <a:r>
              <a:rPr lang="en-US" sz="2000" b="1" dirty="0" smtClean="0"/>
              <a:t>Sciences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Anuja Mehta, Assistant Professor of Child &amp; Adolescent Psychiatry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Non-salaried core: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Latha</a:t>
            </a:r>
            <a:r>
              <a:rPr lang="en-US" dirty="0" smtClean="0"/>
              <a:t> </a:t>
            </a:r>
            <a:r>
              <a:rPr lang="en-US" dirty="0" err="1" smtClean="0"/>
              <a:t>Ganti</a:t>
            </a:r>
            <a:r>
              <a:rPr lang="en-US" dirty="0" smtClean="0"/>
              <a:t> Emergency </a:t>
            </a:r>
            <a:r>
              <a:rPr lang="en-US" dirty="0"/>
              <a:t>Medicine &amp; </a:t>
            </a:r>
            <a:r>
              <a:rPr lang="en-US" dirty="0" smtClean="0"/>
              <a:t>Neurology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Paul </a:t>
            </a:r>
            <a:r>
              <a:rPr lang="en-US" dirty="0"/>
              <a:t>Deci, </a:t>
            </a:r>
            <a:r>
              <a:rPr lang="en-US" dirty="0" smtClean="0"/>
              <a:t>Psychiatry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Hussein </a:t>
            </a:r>
            <a:r>
              <a:rPr lang="en-US" dirty="0" err="1"/>
              <a:t>Hameer</a:t>
            </a:r>
            <a:r>
              <a:rPr lang="en-US" dirty="0"/>
              <a:t>, </a:t>
            </a:r>
            <a:r>
              <a:rPr lang="en-US" dirty="0" smtClean="0"/>
              <a:t>Pathology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Veronica </a:t>
            </a:r>
            <a:r>
              <a:rPr lang="en-US" dirty="0" err="1"/>
              <a:t>Sikka</a:t>
            </a:r>
            <a:r>
              <a:rPr lang="en-US" dirty="0"/>
              <a:t>, </a:t>
            </a:r>
            <a:r>
              <a:rPr lang="en-US" dirty="0" smtClean="0"/>
              <a:t>Emergency </a:t>
            </a:r>
            <a:r>
              <a:rPr lang="en-US" dirty="0"/>
              <a:t>Medicine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John </a:t>
            </a:r>
            <a:r>
              <a:rPr lang="en-US" dirty="0"/>
              <a:t>Kirkpatrick, </a:t>
            </a:r>
            <a:r>
              <a:rPr lang="en-US" dirty="0" smtClean="0"/>
              <a:t>Orthopedic </a:t>
            </a:r>
            <a:r>
              <a:rPr lang="en-US" dirty="0"/>
              <a:t>Surgery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/>
              <a:t>Gonzalez-Mayo, </a:t>
            </a:r>
            <a:r>
              <a:rPr lang="en-US" dirty="0" smtClean="0"/>
              <a:t> Psychiatry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Audrey Bowen,  Pediatrics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Jeffrey Huang,  Anesthesiology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Laura Bancroft, Radiology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Matthew E. </a:t>
            </a:r>
            <a:r>
              <a:rPr lang="en-US" dirty="0" err="1" smtClean="0"/>
              <a:t>Zussman</a:t>
            </a:r>
            <a:r>
              <a:rPr lang="en-US" dirty="0" smtClean="0"/>
              <a:t>, Pediatrics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Jean Miner, 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Frederick S. Fisher, Surgery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Andrew Heller,  Surgery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Diana C. </a:t>
            </a:r>
            <a:r>
              <a:rPr lang="en-US" dirty="0" err="1" smtClean="0"/>
              <a:t>Stripp</a:t>
            </a:r>
            <a:r>
              <a:rPr lang="en-US" dirty="0" smtClean="0"/>
              <a:t>,  Radiation Oncology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Naazli</a:t>
            </a:r>
            <a:r>
              <a:rPr lang="en-US" dirty="0" smtClean="0"/>
              <a:t> </a:t>
            </a:r>
            <a:r>
              <a:rPr lang="en-US" dirty="0" err="1" smtClean="0"/>
              <a:t>Shaikh</a:t>
            </a:r>
            <a:r>
              <a:rPr lang="en-US" dirty="0" smtClean="0"/>
              <a:t>, Ophthalmology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Aunali</a:t>
            </a:r>
            <a:r>
              <a:rPr lang="en-US" dirty="0" smtClean="0"/>
              <a:t> </a:t>
            </a:r>
            <a:r>
              <a:rPr lang="en-US" dirty="0" err="1"/>
              <a:t>Khaku</a:t>
            </a:r>
            <a:r>
              <a:rPr lang="en-US" dirty="0"/>
              <a:t>,  Neurology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Silvana</a:t>
            </a:r>
            <a:r>
              <a:rPr lang="en-US" dirty="0"/>
              <a:t> </a:t>
            </a:r>
            <a:r>
              <a:rPr lang="en-US" dirty="0" err="1"/>
              <a:t>Montautti</a:t>
            </a:r>
            <a:r>
              <a:rPr lang="en-US" dirty="0"/>
              <a:t>, Psychiatry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David </a:t>
            </a:r>
            <a:r>
              <a:rPr lang="en-US" dirty="0" err="1"/>
              <a:t>Portee</a:t>
            </a:r>
            <a:r>
              <a:rPr lang="en-US" dirty="0"/>
              <a:t>,  Physical &amp; Rehabilitation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8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Open Question Time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48" y="1958120"/>
            <a:ext cx="7807170" cy="42063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 		</a:t>
            </a:r>
            <a:endParaRPr lang="en-US" sz="8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727" y="2373339"/>
            <a:ext cx="2261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rial Rounded MT Bold" panose="020F0704030504030204" pitchFamily="34" charset="0"/>
              </a:rPr>
              <a:t>???</a:t>
            </a:r>
            <a:endParaRPr lang="en-US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2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193" y="1194270"/>
            <a:ext cx="76327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Faculty Council Leadership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Judith Simms-Cendan, President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Judith.Simms-Cendan@ucf.edu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Cristina Fernandez-Valle, Vice-president-  </a:t>
            </a:r>
            <a:r>
              <a:rPr lang="en-US" sz="2000" dirty="0" smtClean="0">
                <a:solidFill>
                  <a:srgbClr val="000000"/>
                </a:solidFill>
                <a:cs typeface="Calibri"/>
                <a:hlinkClick r:id="rId3"/>
              </a:rPr>
              <a:t>cfv</a:t>
            </a:r>
            <a:r>
              <a:rPr lang="en-US" sz="2000" dirty="0">
                <a:solidFill>
                  <a:srgbClr val="000000"/>
                </a:solidFill>
                <a:cs typeface="Calibri"/>
                <a:hlinkClick r:id="rId3"/>
              </a:rPr>
              <a:t>@</a:t>
            </a:r>
            <a:r>
              <a:rPr lang="en-US" sz="2000" dirty="0" smtClean="0">
                <a:solidFill>
                  <a:srgbClr val="000000"/>
                </a:solidFill>
                <a:cs typeface="Calibri"/>
                <a:hlinkClick r:id="rId3"/>
              </a:rPr>
              <a:t>ucf.edu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  <a:cs typeface="Calibri"/>
              </a:rPr>
              <a:t>Steve Ebert, 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Past-President </a:t>
            </a:r>
            <a:r>
              <a:rPr lang="en-US" sz="2000" dirty="0">
                <a:solidFill>
                  <a:srgbClr val="000000"/>
                </a:solidFill>
                <a:cs typeface="Calibri"/>
              </a:rPr>
              <a:t>– </a:t>
            </a:r>
            <a:r>
              <a:rPr lang="en-US" sz="2000" dirty="0">
                <a:solidFill>
                  <a:srgbClr val="000000"/>
                </a:solidFill>
                <a:cs typeface="Calibri"/>
                <a:hlinkClick r:id="rId4"/>
              </a:rPr>
              <a:t>Steven.Ebert@</a:t>
            </a:r>
            <a:r>
              <a:rPr lang="en-US" sz="2000" dirty="0" smtClean="0">
                <a:solidFill>
                  <a:srgbClr val="000000"/>
                </a:solidFill>
                <a:cs typeface="Calibri"/>
                <a:hlinkClick r:id="rId4"/>
              </a:rPr>
              <a:t>ucf.edu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</a:t>
            </a: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  <a:p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Faculty Council Representative Group </a:t>
            </a:r>
            <a:endParaRPr lang="en-US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Jackie Zhao, Biomedical Sciences – Jihe.Zhao@ucf.edu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Herve Roy, Biomedical Sciences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Herve.Roy@ucf.edu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Shazia Beg, Clinical – Shazia.Beg@ucf.edu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Jane Gibson, Clinical – Jane.Gibson@ucf.edu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David Harris, Med Ed – David.Harris2@ucf.edu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b="1" dirty="0" smtClean="0">
                <a:latin typeface="Calibri" panose="020F0502020204030204" pitchFamily="34" charset="0"/>
              </a:rPr>
              <a:t>Faculty Council Support Staff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Suzanne </a:t>
            </a:r>
            <a:r>
              <a:rPr lang="en-US" sz="2000" dirty="0" err="1" smtClean="0">
                <a:latin typeface="Calibri" panose="020F0502020204030204" pitchFamily="34" charset="0"/>
              </a:rPr>
              <a:t>Stalvey</a:t>
            </a:r>
            <a:r>
              <a:rPr lang="en-US" sz="2000" dirty="0" smtClean="0">
                <a:latin typeface="Calibri" panose="020F0502020204030204" pitchFamily="34" charset="0"/>
              </a:rPr>
              <a:t>, Clinical </a:t>
            </a:r>
            <a:r>
              <a:rPr lang="en-US" sz="2000" dirty="0" err="1" smtClean="0">
                <a:latin typeface="Calibri" panose="020F0502020204030204" pitchFamily="34" charset="0"/>
              </a:rPr>
              <a:t>Sciences-suzanne.stalvey@ucf.edu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68357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THANK YOU!</a:t>
            </a:r>
            <a:endParaRPr lang="en-US" sz="4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490"/>
            <a:ext cx="8229600" cy="838200"/>
          </a:xfrm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Welcome Faculty Members!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147234"/>
            <a:ext cx="843703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Medicine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Robert Hines, </a:t>
            </a:r>
            <a:r>
              <a:rPr lang="en-US" dirty="0" smtClean="0"/>
              <a:t> </a:t>
            </a:r>
            <a:r>
              <a:rPr lang="en-US" dirty="0"/>
              <a:t>Epidemiology &amp; Population Health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Luis Mojicar, </a:t>
            </a:r>
            <a:r>
              <a:rPr lang="en-US" dirty="0" smtClean="0"/>
              <a:t> </a:t>
            </a:r>
            <a:r>
              <a:rPr lang="en-US" dirty="0"/>
              <a:t>Family &amp; Sports Medicine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Lindsay Taliaferro, </a:t>
            </a:r>
            <a:r>
              <a:rPr lang="en-US" dirty="0" smtClean="0"/>
              <a:t> </a:t>
            </a:r>
            <a:r>
              <a:rPr lang="en-US" dirty="0"/>
              <a:t>Public Health, Adolescent Health &amp; </a:t>
            </a:r>
            <a:r>
              <a:rPr lang="en-US" dirty="0" smtClean="0"/>
              <a:t>Development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Le-Chu Su, </a:t>
            </a:r>
            <a:r>
              <a:rPr lang="en-US" dirty="0" smtClean="0"/>
              <a:t> </a:t>
            </a:r>
            <a:r>
              <a:rPr lang="en-US" dirty="0"/>
              <a:t>Gastroenterology &amp; Internal Medicine  </a:t>
            </a:r>
            <a:endParaRPr lang="en-US" dirty="0" smtClean="0"/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Non-salaried core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Michael W. Hoffmann, </a:t>
            </a:r>
            <a:r>
              <a:rPr lang="en-US" dirty="0" smtClean="0"/>
              <a:t>Neurology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Mark </a:t>
            </a:r>
            <a:r>
              <a:rPr lang="en-US" dirty="0" err="1"/>
              <a:t>Milunski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Cardiology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Edward Casey, </a:t>
            </a:r>
            <a:r>
              <a:rPr lang="en-US" dirty="0" smtClean="0"/>
              <a:t>Nephrology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Robert  </a:t>
            </a:r>
            <a:r>
              <a:rPr lang="en-US" dirty="0" err="1"/>
              <a:t>Brickner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Endocrinology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Feroza</a:t>
            </a:r>
            <a:r>
              <a:rPr lang="en-US" dirty="0"/>
              <a:t> </a:t>
            </a:r>
            <a:r>
              <a:rPr lang="en-US" dirty="0" err="1"/>
              <a:t>Daroowalla</a:t>
            </a:r>
            <a:r>
              <a:rPr lang="en-US" dirty="0"/>
              <a:t>, </a:t>
            </a:r>
            <a:r>
              <a:rPr lang="en-US" dirty="0" smtClean="0"/>
              <a:t>Public Health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Ray Rush</a:t>
            </a:r>
            <a:r>
              <a:rPr lang="en-US" dirty="0" smtClean="0"/>
              <a:t>, Hospital </a:t>
            </a:r>
            <a:r>
              <a:rPr lang="en-US" dirty="0"/>
              <a:t>Medicine/Hospitalist </a:t>
            </a:r>
            <a:r>
              <a:rPr lang="en-US" dirty="0" smtClean="0"/>
              <a:t>Physician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Lisa </a:t>
            </a:r>
            <a:r>
              <a:rPr lang="en-US" dirty="0" err="1"/>
              <a:t>Zacher</a:t>
            </a:r>
            <a:r>
              <a:rPr lang="en-US" dirty="0"/>
              <a:t>, </a:t>
            </a:r>
            <a:r>
              <a:rPr lang="en-US" dirty="0" smtClean="0"/>
              <a:t>Pulmonary</a:t>
            </a:r>
            <a:r>
              <a:rPr lang="en-US" dirty="0"/>
              <a:t>/Critical Care Medicine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Priya </a:t>
            </a:r>
            <a:r>
              <a:rPr lang="en-US" dirty="0" err="1"/>
              <a:t>Vishnubhotla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Hematology &amp; Medical </a:t>
            </a:r>
            <a:r>
              <a:rPr lang="en-US" dirty="0" smtClean="0"/>
              <a:t>Oncology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Ashwini </a:t>
            </a:r>
            <a:r>
              <a:rPr lang="en-US" dirty="0" err="1"/>
              <a:t>Komarla</a:t>
            </a:r>
            <a:r>
              <a:rPr lang="en-US" dirty="0"/>
              <a:t>, </a:t>
            </a:r>
            <a:r>
              <a:rPr lang="en-US" dirty="0" smtClean="0"/>
              <a:t>Rheumatology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Ivelisse</a:t>
            </a:r>
            <a:r>
              <a:rPr lang="en-US" dirty="0"/>
              <a:t> Lopez, </a:t>
            </a:r>
            <a:r>
              <a:rPr lang="en-US" dirty="0" smtClean="0"/>
              <a:t>Gastroenterology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7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488490"/>
            <a:ext cx="8229600" cy="838200"/>
          </a:xfrm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Welcome Faculty Members!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076" y="1229523"/>
            <a:ext cx="843703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Internal </a:t>
            </a:r>
            <a:r>
              <a:rPr lang="en-US" sz="1600" b="1" dirty="0" smtClean="0"/>
              <a:t>Medicine (non-salaried core-</a:t>
            </a:r>
            <a:r>
              <a:rPr lang="en-US" sz="1600" b="1" dirty="0" err="1" smtClean="0"/>
              <a:t>cont</a:t>
            </a:r>
            <a:r>
              <a:rPr lang="en-US" sz="1600" b="1" dirty="0" smtClean="0"/>
              <a:t>)</a:t>
            </a:r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Theodore </a:t>
            </a:r>
            <a:r>
              <a:rPr lang="en-US" sz="1600" dirty="0"/>
              <a:t>Lee, </a:t>
            </a:r>
            <a:r>
              <a:rPr lang="en-US" sz="1600" dirty="0" smtClean="0"/>
              <a:t>Internal Medicine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Robert Meyer, </a:t>
            </a:r>
            <a:r>
              <a:rPr lang="en-US" sz="1600" dirty="0" smtClean="0"/>
              <a:t>Internal </a:t>
            </a:r>
            <a:r>
              <a:rPr lang="en-US" sz="1600" dirty="0"/>
              <a:t>Medicine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Sujatha </a:t>
            </a:r>
            <a:r>
              <a:rPr lang="en-US" sz="1600" dirty="0" err="1"/>
              <a:t>Vuyyuru</a:t>
            </a:r>
            <a:r>
              <a:rPr lang="en-US" sz="1600" dirty="0"/>
              <a:t>, </a:t>
            </a:r>
            <a:r>
              <a:rPr lang="en-US" sz="1600" dirty="0" smtClean="0"/>
              <a:t>Rheumatology </a:t>
            </a:r>
            <a:r>
              <a:rPr lang="en-US" sz="1600" dirty="0"/>
              <a:t>&amp; Internal </a:t>
            </a:r>
            <a:r>
              <a:rPr lang="en-US" sz="1600" dirty="0" smtClean="0"/>
              <a:t>Medicine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Sayed Ali, </a:t>
            </a:r>
            <a:r>
              <a:rPr lang="en-US" sz="1600" dirty="0" smtClean="0"/>
              <a:t>Family </a:t>
            </a:r>
            <a:r>
              <a:rPr lang="en-US" sz="1600" dirty="0"/>
              <a:t>Medicine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Magda Sanchez-Velez, </a:t>
            </a:r>
            <a:r>
              <a:rPr lang="en-US" sz="1600" dirty="0" smtClean="0"/>
              <a:t>Cardiology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David Simmons, </a:t>
            </a:r>
            <a:r>
              <a:rPr lang="en-US" sz="1600" dirty="0" smtClean="0"/>
              <a:t>Internal </a:t>
            </a:r>
            <a:r>
              <a:rPr lang="en-US" sz="1600" dirty="0"/>
              <a:t>Medicine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Allison </a:t>
            </a:r>
            <a:r>
              <a:rPr lang="en-US" sz="1600" dirty="0" err="1"/>
              <a:t>Carilli</a:t>
            </a:r>
            <a:r>
              <a:rPr lang="en-US" sz="1600" dirty="0"/>
              <a:t>, </a:t>
            </a:r>
            <a:r>
              <a:rPr lang="en-US" sz="1600" dirty="0" smtClean="0"/>
              <a:t>Hematology </a:t>
            </a:r>
            <a:r>
              <a:rPr lang="en-US" sz="1600" dirty="0"/>
              <a:t>&amp; </a:t>
            </a:r>
            <a:r>
              <a:rPr lang="en-US" sz="1600" dirty="0" smtClean="0"/>
              <a:t>Oncology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Mamta</a:t>
            </a:r>
            <a:r>
              <a:rPr lang="en-US" sz="1600" dirty="0"/>
              <a:t> </a:t>
            </a:r>
            <a:r>
              <a:rPr lang="en-US" sz="1600" dirty="0" err="1"/>
              <a:t>Mangal</a:t>
            </a:r>
            <a:r>
              <a:rPr lang="en-US" sz="1600" dirty="0"/>
              <a:t>, </a:t>
            </a:r>
            <a:r>
              <a:rPr lang="en-US" sz="1600" dirty="0" smtClean="0"/>
              <a:t>Internal </a:t>
            </a:r>
            <a:r>
              <a:rPr lang="en-US" sz="1600" dirty="0"/>
              <a:t>Medicine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Angel Cruz, </a:t>
            </a:r>
            <a:r>
              <a:rPr lang="en-US" sz="1600" dirty="0" smtClean="0"/>
              <a:t>Neurology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Alfred </a:t>
            </a:r>
            <a:r>
              <a:rPr lang="en-US" sz="1600" dirty="0" err="1"/>
              <a:t>Fontera</a:t>
            </a:r>
            <a:r>
              <a:rPr lang="en-US" sz="1600" dirty="0"/>
              <a:t>, </a:t>
            </a:r>
            <a:r>
              <a:rPr lang="en-US" sz="1600" dirty="0" smtClean="0"/>
              <a:t>Neurology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Refaat</a:t>
            </a:r>
            <a:r>
              <a:rPr lang="en-US" sz="1600" dirty="0"/>
              <a:t> El-Said, </a:t>
            </a:r>
            <a:r>
              <a:rPr lang="en-US" sz="1600" dirty="0" smtClean="0"/>
              <a:t>Neurology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Cerissa</a:t>
            </a:r>
            <a:r>
              <a:rPr lang="en-US" sz="1600" dirty="0"/>
              <a:t> </a:t>
            </a:r>
            <a:r>
              <a:rPr lang="en-US" sz="1600" dirty="0" err="1"/>
              <a:t>Blaney</a:t>
            </a:r>
            <a:r>
              <a:rPr lang="en-US" sz="1600" dirty="0"/>
              <a:t>, </a:t>
            </a:r>
            <a:r>
              <a:rPr lang="en-US" sz="1600" dirty="0" smtClean="0"/>
              <a:t>Psychology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Elias Giraldo, </a:t>
            </a:r>
            <a:r>
              <a:rPr lang="en-US" sz="1600" dirty="0" smtClean="0"/>
              <a:t>Neurology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Olga Karasik, </a:t>
            </a:r>
            <a:r>
              <a:rPr lang="en-US" sz="1600" dirty="0" smtClean="0"/>
              <a:t>Internal </a:t>
            </a:r>
            <a:r>
              <a:rPr lang="en-US" sz="1600" dirty="0"/>
              <a:t>Medicine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Ashwini</a:t>
            </a:r>
            <a:r>
              <a:rPr lang="en-US" sz="1600" dirty="0"/>
              <a:t> </a:t>
            </a:r>
            <a:r>
              <a:rPr lang="en-US" sz="1600" dirty="0" err="1"/>
              <a:t>Komarla</a:t>
            </a:r>
            <a:r>
              <a:rPr lang="en-US" sz="1600" dirty="0"/>
              <a:t>, Internal Medicine </a:t>
            </a:r>
            <a:endParaRPr lang="en-US" sz="1600" dirty="0" smtClean="0"/>
          </a:p>
          <a:p>
            <a:r>
              <a:rPr lang="en-US" sz="1600" b="1" dirty="0"/>
              <a:t>Office of the Dean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John F. Hoy, Radiology (non-salaried core)</a:t>
            </a:r>
          </a:p>
          <a:p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5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023"/>
            <a:ext cx="8229600" cy="838200"/>
          </a:xfrm>
        </p:spPr>
        <p:txBody>
          <a:bodyPr anchor="t"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Welcome Faculty Members!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66" y="960966"/>
            <a:ext cx="843703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Medical </a:t>
            </a:r>
            <a:r>
              <a:rPr lang="en-US" sz="1600" b="1" dirty="0" smtClean="0"/>
              <a:t>Education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Shiva </a:t>
            </a:r>
            <a:r>
              <a:rPr lang="en-US" sz="1600" dirty="0" err="1"/>
              <a:t>Kalidindi</a:t>
            </a:r>
            <a:r>
              <a:rPr lang="en-US" sz="1600" dirty="0"/>
              <a:t>, </a:t>
            </a:r>
            <a:r>
              <a:rPr lang="en-US" sz="1600" dirty="0" smtClean="0"/>
              <a:t>Pediatrics </a:t>
            </a:r>
            <a:r>
              <a:rPr lang="en-US" sz="1600" dirty="0"/>
              <a:t>(Adjunct)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David </a:t>
            </a:r>
            <a:r>
              <a:rPr lang="en-US" sz="1600" dirty="0" err="1"/>
              <a:t>Lebowitz</a:t>
            </a:r>
            <a:r>
              <a:rPr lang="en-US" sz="1600" dirty="0"/>
              <a:t>, </a:t>
            </a:r>
            <a:r>
              <a:rPr lang="en-US" sz="1600" dirty="0" smtClean="0"/>
              <a:t>Emergency </a:t>
            </a:r>
            <a:r>
              <a:rPr lang="en-US" sz="1600" dirty="0"/>
              <a:t>Medicine (Adjunct)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Christopher Beevers, </a:t>
            </a:r>
            <a:r>
              <a:rPr lang="en-US" sz="1600" dirty="0" smtClean="0"/>
              <a:t>Pharmacology </a:t>
            </a:r>
            <a:r>
              <a:rPr lang="en-US" sz="1600" dirty="0"/>
              <a:t>&amp; Biochemistry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Saleh</a:t>
            </a:r>
            <a:r>
              <a:rPr lang="en-US" sz="1600" dirty="0"/>
              <a:t> </a:t>
            </a:r>
            <a:r>
              <a:rPr lang="en-US" sz="1600" dirty="0" err="1" smtClean="0"/>
              <a:t>Rahman</a:t>
            </a:r>
            <a:r>
              <a:rPr lang="en-US" sz="1600" dirty="0" smtClean="0"/>
              <a:t>,  </a:t>
            </a:r>
            <a:r>
              <a:rPr lang="en-US" sz="1600" dirty="0"/>
              <a:t>Behavioral Epidemiology &amp; Global Health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Nyla Dil, </a:t>
            </a:r>
            <a:r>
              <a:rPr lang="en-US" sz="1600" dirty="0" smtClean="0"/>
              <a:t>Immunology </a:t>
            </a:r>
            <a:r>
              <a:rPr lang="en-US" sz="1600" dirty="0"/>
              <a:t>&amp; Medical Microbiology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Luciana Garbayo, </a:t>
            </a:r>
            <a:r>
              <a:rPr lang="en-US" sz="1600" dirty="0" smtClean="0"/>
              <a:t>Ethics</a:t>
            </a:r>
            <a:r>
              <a:rPr lang="en-US" sz="1600" dirty="0"/>
              <a:t>, (Joint)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Pamela Andreatta, </a:t>
            </a:r>
            <a:r>
              <a:rPr lang="en-US" sz="1600" dirty="0" smtClean="0"/>
              <a:t>Human </a:t>
            </a:r>
            <a:r>
              <a:rPr lang="en-US" sz="1600" dirty="0"/>
              <a:t>Performance in Healthcare  (Joint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/>
              <a:t> </a:t>
            </a:r>
            <a:r>
              <a:rPr lang="en-US" sz="1600" b="1" dirty="0" smtClean="0"/>
              <a:t>BSBS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Tina Dow, </a:t>
            </a:r>
            <a:r>
              <a:rPr lang="en-US" sz="1600" dirty="0" smtClean="0"/>
              <a:t>Reproductive Physiologist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Alicia Hawthorne, Molecular and cell biology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Wyenona</a:t>
            </a:r>
            <a:r>
              <a:rPr lang="en-US" sz="1600" dirty="0"/>
              <a:t> </a:t>
            </a:r>
            <a:r>
              <a:rPr lang="en-US" sz="1600" dirty="0" smtClean="0"/>
              <a:t>Hicks, Medical lab sciences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Julie </a:t>
            </a:r>
            <a:r>
              <a:rPr lang="en-US" sz="1600" dirty="0" err="1"/>
              <a:t>Soulakova</a:t>
            </a:r>
            <a:r>
              <a:rPr lang="en-US" sz="1600" dirty="0"/>
              <a:t>, </a:t>
            </a:r>
            <a:r>
              <a:rPr lang="en-US" sz="1600" dirty="0" smtClean="0"/>
              <a:t>Biostatistics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Ravi </a:t>
            </a:r>
            <a:r>
              <a:rPr lang="en-US" sz="1600" dirty="0" err="1"/>
              <a:t>Nadimpalli</a:t>
            </a:r>
            <a:r>
              <a:rPr lang="en-US" sz="1600" dirty="0"/>
              <a:t>, </a:t>
            </a:r>
            <a:r>
              <a:rPr lang="en-US" sz="1600" dirty="0" smtClean="0"/>
              <a:t>Neuroscience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Thomas </a:t>
            </a:r>
            <a:r>
              <a:rPr lang="en-US" sz="1600" dirty="0" err="1"/>
              <a:t>Andl</a:t>
            </a:r>
            <a:r>
              <a:rPr lang="en-US" sz="1600" dirty="0"/>
              <a:t>, </a:t>
            </a:r>
            <a:r>
              <a:rPr lang="en-US" sz="1600" dirty="0" smtClean="0"/>
              <a:t>Cancer Biology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Salvador </a:t>
            </a:r>
            <a:r>
              <a:rPr lang="en-US" sz="1600" dirty="0" err="1"/>
              <a:t>Almagro</a:t>
            </a:r>
            <a:r>
              <a:rPr lang="en-US" sz="1600" dirty="0"/>
              <a:t>-Moreno – </a:t>
            </a:r>
            <a:r>
              <a:rPr lang="en-US" sz="1600" dirty="0" smtClean="0"/>
              <a:t>Microbiology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Amber </a:t>
            </a:r>
            <a:r>
              <a:rPr lang="en-US" sz="1600" dirty="0" err="1"/>
              <a:t>Southwell</a:t>
            </a:r>
            <a:r>
              <a:rPr lang="en-US" sz="1600" dirty="0"/>
              <a:t> – </a:t>
            </a:r>
            <a:r>
              <a:rPr lang="en-US" sz="1600" dirty="0" smtClean="0"/>
              <a:t>Neuroscience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Grace </a:t>
            </a:r>
            <a:r>
              <a:rPr lang="en-US" sz="1600" dirty="0"/>
              <a:t>Zhou – </a:t>
            </a:r>
            <a:r>
              <a:rPr lang="en-US" sz="1600" dirty="0" smtClean="0"/>
              <a:t>Neuroscience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Xugang</a:t>
            </a:r>
            <a:r>
              <a:rPr lang="en-US" sz="1600" dirty="0" smtClean="0"/>
              <a:t> </a:t>
            </a:r>
            <a:r>
              <a:rPr lang="en-US" sz="1600" dirty="0"/>
              <a:t>Xia - N</a:t>
            </a:r>
            <a:r>
              <a:rPr lang="en-US" sz="1600" dirty="0" smtClean="0"/>
              <a:t>euroscience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09" y="394505"/>
            <a:ext cx="8324491" cy="69242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Functions of the COM Faculty Council</a:t>
            </a:r>
            <a:br>
              <a:rPr lang="en-US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1" y="1157568"/>
            <a:ext cx="8617788" cy="48623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Serves as the representative body of the faculty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Considers any matters brought before it by the faculty, Medical School Enterprise, or Dean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Reviews policies and regulations that affect faculty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Makes recommendations to the Dean, Medical School Enterprise or groups as appropriate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Selects members of ad hoc committees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Reports to the faculty on activities of the administration, Faculty Council, and standing committees</a:t>
            </a:r>
          </a:p>
          <a:p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55"/>
            <a:ext cx="8229600" cy="149143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00"/>
                </a:solidFill>
              </a:rPr>
              <a:t>Faculty Council</a:t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>Leadership Committee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2057546"/>
            <a:ext cx="8551572" cy="459850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President, Vice President, and Immediate Past President*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President:  Judy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Simms-Cendan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Clinical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Vice President:  Cristina Fernandez-Valle, Biomedical Sciences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Immediate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Past President: Steven Ebert, Biomedical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Sciences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Administrative support:  Suzanne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Stalvey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*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THANKS TO </a:t>
            </a:r>
            <a:r>
              <a:rPr lang="en-US" sz="2000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DR. Diane Davey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COMPLETING THREE YEARS OF SERVICE ON FC LEADERSHIP COMMITTEE!  SHE NOW JOINS THE “PAST PRESIDENTS CLUB” WITH DRS. ANNETTE KHALED AND JANE GIBSON…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290"/>
            <a:ext cx="8229600" cy="149143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00"/>
                </a:solidFill>
              </a:rPr>
              <a:t>Faculty Council</a:t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>Leadership Committee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3" y="1668947"/>
            <a:ext cx="8071338" cy="4488109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President, Vice President, and Immediate Past President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Elected by the core faculty of the UCF COM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 on College of Medicine Leadership Committees: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Enterprise and Executive Faculty 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Meet monthly with the Dean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Acts on behalf of the Faculty Council during intervals between Faculty Council meetings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Reports all such actions to the faculty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Formulates long-range goals of the council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2830136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  <p:tag name="ARTICULATE_PROJECT_OPEN" val="0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CF College of Medicine&amp;#x0D;&amp;#x0A;Faculty Council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Functions of the Faculty Council&amp;quot;&quot;/&gt;&lt;property id=&quot;20307&quot; value=&quot;279&quot;/&gt;&lt;/object&gt;&lt;object type=&quot;3&quot; unique_id=&quot;10005&quot;&gt;&lt;property id=&quot;20148&quot; value=&quot;5&quot;/&gt;&lt;property id=&quot;20300&quot; value=&quot;Slide 3 - &amp;quot;Officers/Executive Committee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Nominations Committee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Nominations Committee&amp;quot;&quot;/&gt;&lt;property id=&quot;20307&quot; value=&quot;272&quot;/&gt;&lt;/object&gt;&lt;object type=&quot;3&quot; unique_id=&quot;10008&quot;&gt;&lt;property id=&quot;20148&quot; value=&quot;5&quot;/&gt;&lt;property id=&quot;20300&quot; value=&quot;Slide 6 - &amp;quot;Faculty Due Process Committee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Faculty Due Process Committee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Committee on Committees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Committee on Committees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ecutive Working Group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Executive Working Group&amp;quot;&quot;/&gt;&lt;property id=&quot;20307&quot; value=&quot;271&quot;/&gt;&lt;/object&gt;&lt;object type=&quot;3&quot; unique_id=&quot;10014&quot;&gt;&lt;property id=&quot;20148&quot; value=&quot;5&quot;/&gt;&lt;property id=&quot;20300&quot; value=&quot;Slide 12 - &amp;quot;College Of Medicine Senators&amp;quot;&quot;/&gt;&lt;property id=&quot;20307&quot; value=&quot;295&quot;/&gt;&lt;/object&gt;&lt;object type=&quot;3&quot; unique_id=&quot;10015&quot;&gt;&lt;property id=&quot;20148&quot; value=&quot;5&quot;/&gt;&lt;property id=&quot;20300&quot; value=&quot;Slide 13 - &amp;quot;Welcome New Faculty Members&amp;quot;&quot;/&gt;&lt;property id=&quot;20307&quot; value=&quot;293&quot;/&gt;&lt;/object&gt;&lt;object type=&quot;3&quot; unique_id=&quot;10016&quot;&gt;&lt;property id=&quot;20148&quot; value=&quot;5&quot;/&gt;&lt;property id=&quot;20300&quot; value=&quot;Slide 14 - &amp;quot;Agenda Items-Administrative Updates&amp;quot;&quot;/&gt;&lt;property id=&quot;20307&quot; value=&quot;282&quot;/&gt;&lt;/object&gt;&lt;object type=&quot;3&quot; unique_id=&quot;10017&quot;&gt;&lt;property id=&quot;20148&quot; value=&quot;5&quot;/&gt;&lt;property id=&quot;20300&quot; value=&quot;Slide 15 - &amp;quot;Agenda Items-Communication&amp;quot;&quot;/&gt;&lt;property id=&quot;20307&quot; value=&quot;296&quot;/&gt;&lt;/object&gt;&lt;object type=&quot;3&quot; unique_id=&quot;10018&quot;&gt;&lt;property id=&quot;20148&quot; value=&quot;5&quot;/&gt;&lt;property id=&quot;20300&quot; value=&quot;Slide 16 - &amp;quot;Agenda Items-Integration Of COM&amp;quot;&quot;/&gt;&lt;property id=&quot;20307&quot; value=&quot;297&quot;/&gt;&lt;/object&gt;&lt;object type=&quot;3&quot; unique_id=&quot;10019&quot;&gt;&lt;property id=&quot;20148&quot; value=&quot;5&quot;/&gt;&lt;property id=&quot;20300&quot; value=&quot;Slide 17 - &amp;quot;Agenda Items-Mentoring&amp;quot;&quot;/&gt;&lt;property id=&quot;20307&quot; value=&quot;298&quot;/&gt;&lt;/object&gt;&lt;object type=&quot;3&quot; unique_id=&quot;10020&quot;&gt;&lt;property id=&quot;20148&quot; value=&quot;5&quot;/&gt;&lt;property id=&quot;20300&quot; value=&quot;Slide 18 - &amp;quot;Agenda Items-Other Items And Discussion&amp;quot;&quot;/&gt;&lt;property id=&quot;20307&quot; value=&quot;299&quot;/&gt;&lt;/object&gt;&lt;/object&gt;&lt;object type=&quot;8&quot; unique_id=&quot;10040&quot;&gt;&lt;/object&gt;&lt;/object&gt;&lt;/database&gt;"/>
  <p:tag name="MMPROD_NEXTUNIQUEID" val="10009"/>
  <p:tag name="SECTOMILLISECCONVERTED" val="1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COM-PP-Template-Landscap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">
      <a:dk1>
        <a:srgbClr val="333333"/>
      </a:dk1>
      <a:lt1>
        <a:srgbClr val="F8F8F8"/>
      </a:lt1>
      <a:dk2>
        <a:srgbClr val="000000"/>
      </a:dk2>
      <a:lt2>
        <a:srgbClr val="FFFFFF"/>
      </a:lt2>
      <a:accent1>
        <a:srgbClr val="CC9933"/>
      </a:accent1>
      <a:accent2>
        <a:srgbClr val="8F9967"/>
      </a:accent2>
      <a:accent3>
        <a:srgbClr val="AAAAAA"/>
      </a:accent3>
      <a:accent4>
        <a:srgbClr val="D4D4D4"/>
      </a:accent4>
      <a:accent5>
        <a:srgbClr val="E2CAAD"/>
      </a:accent5>
      <a:accent6>
        <a:srgbClr val="818A5D"/>
      </a:accent6>
      <a:hlink>
        <a:srgbClr val="FCE21D"/>
      </a:hlink>
      <a:folHlink>
        <a:srgbClr val="80800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COM-PP-Template-Landscape-1.thmx</Template>
  <TotalTime>6377</TotalTime>
  <Words>1860</Words>
  <Application>Microsoft Office PowerPoint</Application>
  <PresentationFormat>On-screen Show (4:3)</PresentationFormat>
  <Paragraphs>348</Paragraphs>
  <Slides>31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COM-PP-Template-Landscape-1</vt:lpstr>
      <vt:lpstr>Edge</vt:lpstr>
      <vt:lpstr>Worksheet</vt:lpstr>
      <vt:lpstr>Annual Faculty Council Meeting</vt:lpstr>
      <vt:lpstr>Meeting Agenda</vt:lpstr>
      <vt:lpstr>Welcome Faculty Members!</vt:lpstr>
      <vt:lpstr>Welcome Faculty Members!</vt:lpstr>
      <vt:lpstr>Welcome Faculty Members!</vt:lpstr>
      <vt:lpstr>Welcome Faculty Members!</vt:lpstr>
      <vt:lpstr>Functions of the COM Faculty Council </vt:lpstr>
      <vt:lpstr>Faculty Council Leadership Committee</vt:lpstr>
      <vt:lpstr>Faculty Council Leadership Committee</vt:lpstr>
      <vt:lpstr>Other Faculty Council Committees</vt:lpstr>
      <vt:lpstr>FC Representative Committee</vt:lpstr>
      <vt:lpstr>College Of Medicine Senators</vt:lpstr>
      <vt:lpstr>THE ROLE OF THE SENATE</vt:lpstr>
      <vt:lpstr>SENATE OPERATIONAL COMMITTEES</vt:lpstr>
      <vt:lpstr>Senate Curricular Committees and Councils</vt:lpstr>
      <vt:lpstr>Joint Committees and Councils</vt:lpstr>
      <vt:lpstr>Resolution Process</vt:lpstr>
      <vt:lpstr>www.FacultySenate.ucf.edu </vt:lpstr>
      <vt:lpstr>Faculty Development</vt:lpstr>
      <vt:lpstr>Faculty Excellence </vt:lpstr>
      <vt:lpstr>Previous Year’s Accomplishments</vt:lpstr>
      <vt:lpstr>Previous Year’s Accomplishments</vt:lpstr>
      <vt:lpstr>PowerPoint Presentation</vt:lpstr>
      <vt:lpstr>Previous Year’s Accomplishments</vt:lpstr>
      <vt:lpstr>Previous Year’s Accomplishments</vt:lpstr>
      <vt:lpstr>Dr. Deborah German Dean of the UCF College of Medicine</vt:lpstr>
      <vt:lpstr>USNWR Research Ranking and Hospital Governance and Proximity</vt:lpstr>
      <vt:lpstr>UCF Academic Health Board Comparison of HCA and FH on Priority Considerations</vt:lpstr>
      <vt:lpstr>Upcoming FC Objectives for 2016-2017</vt:lpstr>
      <vt:lpstr>Open Question Time</vt:lpstr>
      <vt:lpstr>THANK YOU!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balkwill</dc:creator>
  <cp:lastModifiedBy>Suzanne Stalvey</cp:lastModifiedBy>
  <cp:revision>212</cp:revision>
  <cp:lastPrinted>2016-09-29T13:08:07Z</cp:lastPrinted>
  <dcterms:created xsi:type="dcterms:W3CDTF">2013-10-08T15:17:05Z</dcterms:created>
  <dcterms:modified xsi:type="dcterms:W3CDTF">2016-09-29T13:31:00Z</dcterms:modified>
</cp:coreProperties>
</file>